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537" r:id="rId2"/>
    <p:sldId id="328" r:id="rId3"/>
    <p:sldId id="279" r:id="rId4"/>
    <p:sldId id="407" r:id="rId5"/>
    <p:sldId id="561" r:id="rId6"/>
    <p:sldId id="562" r:id="rId7"/>
    <p:sldId id="563" r:id="rId8"/>
    <p:sldId id="564" r:id="rId9"/>
    <p:sldId id="565" r:id="rId10"/>
    <p:sldId id="566" r:id="rId11"/>
    <p:sldId id="567" r:id="rId12"/>
    <p:sldId id="568" r:id="rId13"/>
    <p:sldId id="569" r:id="rId14"/>
    <p:sldId id="570" r:id="rId15"/>
    <p:sldId id="577" r:id="rId16"/>
    <p:sldId id="571" r:id="rId17"/>
    <p:sldId id="572" r:id="rId18"/>
    <p:sldId id="573" r:id="rId19"/>
    <p:sldId id="575" r:id="rId20"/>
    <p:sldId id="579" r:id="rId21"/>
    <p:sldId id="576" r:id="rId22"/>
    <p:sldId id="578" r:id="rId23"/>
    <p:sldId id="581" r:id="rId24"/>
    <p:sldId id="334" r:id="rId25"/>
    <p:sldId id="548" r:id="rId26"/>
    <p:sldId id="264" r:id="rId27"/>
    <p:sldId id="538" r:id="rId28"/>
    <p:sldId id="539" r:id="rId29"/>
    <p:sldId id="541" r:id="rId30"/>
    <p:sldId id="540" r:id="rId31"/>
    <p:sldId id="335" r:id="rId32"/>
    <p:sldId id="34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62"/>
    <p:restoredTop sz="94672"/>
  </p:normalViewPr>
  <p:slideViewPr>
    <p:cSldViewPr snapToGrid="0" snapToObjects="1">
      <p:cViewPr varScale="1">
        <p:scale>
          <a:sx n="94" d="100"/>
          <a:sy n="94" d="100"/>
        </p:scale>
        <p:origin x="216"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4/12/22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4/12/22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4/12/22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4/12/22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4/12/22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4/12/22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4/12/22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4/12/22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4/12/22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4/12/22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4/12/22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4/12/22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Power to melt</a:t>
            </a:r>
          </a:p>
          <a:p>
            <a:r>
              <a:rPr lang="en-US" sz="2000" dirty="0"/>
              <a:t>The use of uranium dioxide or MOX provides a comfortable power to melt margin</a:t>
            </a:r>
          </a:p>
          <a:p>
            <a:r>
              <a:rPr lang="en-US" sz="2000" dirty="0"/>
              <a:t>The melting temperature decreases slightly with burnup, but remains above 2750C</a:t>
            </a:r>
          </a:p>
          <a:p>
            <a:r>
              <a:rPr lang="en-US" sz="2000" dirty="0"/>
              <a:t>At high burnup, above 50 </a:t>
            </a:r>
            <a:r>
              <a:rPr lang="en-US" sz="2000" dirty="0" err="1"/>
              <a:t>MWd</a:t>
            </a:r>
            <a:r>
              <a:rPr lang="en-US" sz="2000" dirty="0"/>
              <a:t>/</a:t>
            </a:r>
            <a:r>
              <a:rPr lang="en-US" sz="2000" dirty="0" err="1"/>
              <a:t>kgM</a:t>
            </a:r>
            <a:r>
              <a:rPr lang="en-US" sz="2000" dirty="0"/>
              <a:t>, considering the fuel thermal conductivity decrease, the power to melt was estimated to be around 600 W/cm, which is an unrealistic high LHR</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345025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Fuel rod internal pressure</a:t>
            </a:r>
          </a:p>
          <a:p>
            <a:r>
              <a:rPr lang="en-US" sz="2000" dirty="0"/>
              <a:t>Significant reopening of the radial gap between the fuel stack and the cladding must be avoided to ensure at the heat transfer to the coolant</a:t>
            </a:r>
          </a:p>
          <a:p>
            <a:r>
              <a:rPr lang="en-US" sz="2000" dirty="0"/>
              <a:t>If a gap opens, fuel overheating and excessive fission gas release can occur, ultimately leading to fuel failure</a:t>
            </a:r>
          </a:p>
          <a:p>
            <a:r>
              <a:rPr lang="en-US" sz="2000" dirty="0"/>
              <a:t>The original criterion required that the rod inner pressure must never exceed the outer coolant pressure</a:t>
            </a:r>
          </a:p>
          <a:p>
            <a:r>
              <a:rPr lang="en-US" sz="2000" dirty="0"/>
              <a:t>This criterion was over-conservative and has been replaced by a ‘</a:t>
            </a:r>
            <a:r>
              <a:rPr lang="en-US" sz="2000" dirty="0" err="1"/>
              <a:t>nonlift</a:t>
            </a:r>
            <a:r>
              <a:rPr lang="en-US" sz="2000" dirty="0"/>
              <a:t>-off’ criterion, where the radial creep-out of the cladding (driven by gas pressure in excess of the system pressure) must never exceed the expansion rate of the pellet</a:t>
            </a:r>
          </a:p>
          <a:p>
            <a:r>
              <a:rPr lang="en-US" sz="2000" dirty="0"/>
              <a:t>Experiments have shown that a large overpressure of the gas (considerably more than 5.0 MPa) is needed to initiate the reopening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1393934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Departure from nucleate boiling</a:t>
            </a:r>
          </a:p>
          <a:p>
            <a:r>
              <a:rPr lang="en-US" sz="2000" dirty="0"/>
              <a:t>With increasing heat flux there comes a point at which the heat transfer from a fuel rod rapidly decreases due to the insulating effect of a steam blanket that forms on the rod surface, resulting in a severe increase of cladding temperature and possibly cladding failure</a:t>
            </a:r>
          </a:p>
          <a:p>
            <a:r>
              <a:rPr lang="en-US" sz="2000" dirty="0"/>
              <a:t>The ratio of the heat flux needed to cause departure from nucleate boiling (DNB) at given local coolant properties (pressure, enthalpy, mass flow rate) to the actual local heat flux of a fuel rod is defined as the DNBR</a:t>
            </a:r>
          </a:p>
          <a:p>
            <a:r>
              <a:rPr lang="en-US" sz="2000" dirty="0"/>
              <a:t>This phenomenon may limit the maximum allowed thermal power of a given PWR</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360635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Normal operation limits</a:t>
            </a:r>
          </a:p>
          <a:p>
            <a:r>
              <a:rPr lang="en-US" sz="2000" dirty="0"/>
              <a:t>Constraints on the axial LHR distribution are typically applied at the core design level and during normal operation to guarantee that the conditions are never worse than those assumed in scenarios considered in the accident analyses</a:t>
            </a:r>
          </a:p>
          <a:p>
            <a:r>
              <a:rPr lang="en-US" sz="2000" dirty="0"/>
              <a:t>The maximum allowed LHR may depend on the axial position and on burnup, and can be reactor- and even cycle-specific</a:t>
            </a:r>
          </a:p>
          <a:p>
            <a:r>
              <a:rPr lang="en-US" sz="2000" dirty="0"/>
              <a:t>The fulfilment of the constraint is verified during the reload safety evaluation process as well as during plant operation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1774682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3D5-9605-154F-8A18-EF6B277587B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6EDA549-36CE-4E41-9022-8F43E83AA88A}"/>
              </a:ext>
            </a:extLst>
          </p:cNvPr>
          <p:cNvSpPr>
            <a:spLocks noGrp="1"/>
          </p:cNvSpPr>
          <p:nvPr>
            <p:ph idx="1"/>
          </p:nvPr>
        </p:nvSpPr>
        <p:spPr/>
        <p:txBody>
          <a:bodyPr/>
          <a:lstStyle/>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The performance of uranium dioxide and MOX fuels in LWR nuclear reactors is well established</a:t>
            </a:r>
          </a:p>
          <a:p>
            <a:r>
              <a:rPr lang="en-US" sz="2000" dirty="0"/>
              <a:t>These fuels have demonstrated a very good behavior during irradiation, favored by their high melting temperature, providing large operating temperature margins</a:t>
            </a:r>
          </a:p>
          <a:p>
            <a:endParaRPr lang="en-US" sz="2000" dirty="0"/>
          </a:p>
        </p:txBody>
      </p:sp>
      <p:sp>
        <p:nvSpPr>
          <p:cNvPr id="4" name="Slide Number Placeholder 3">
            <a:extLst>
              <a:ext uri="{FF2B5EF4-FFF2-40B4-BE49-F238E27FC236}">
                <a16:creationId xmlns:a16="http://schemas.microsoft.com/office/drawing/2014/main" id="{2EED1C45-8DE4-B148-8306-CEB5503B2503}"/>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171997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water chemistry</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15</a:t>
            </a:fld>
            <a:endParaRPr lang="en-US"/>
          </a:p>
        </p:txBody>
      </p:sp>
    </p:spTree>
    <p:extLst>
      <p:ext uri="{BB962C8B-B14F-4D97-AF65-F5344CB8AC3E}">
        <p14:creationId xmlns:p14="http://schemas.microsoft.com/office/powerpoint/2010/main" val="63191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2E77-31AB-F546-9341-5E688A3FEC64}"/>
              </a:ext>
            </a:extLst>
          </p:cNvPr>
          <p:cNvSpPr>
            <a:spLocks noGrp="1"/>
          </p:cNvSpPr>
          <p:nvPr>
            <p:ph type="title"/>
          </p:nvPr>
        </p:nvSpPr>
        <p:spPr/>
        <p:txBody>
          <a:bodyPr/>
          <a:lstStyle/>
          <a:p>
            <a:r>
              <a:rPr lang="en-US" dirty="0"/>
              <a:t>Water Chemistry</a:t>
            </a:r>
          </a:p>
        </p:txBody>
      </p:sp>
      <p:sp>
        <p:nvSpPr>
          <p:cNvPr id="3" name="Content Placeholder 2">
            <a:extLst>
              <a:ext uri="{FF2B5EF4-FFF2-40B4-BE49-F238E27FC236}">
                <a16:creationId xmlns:a16="http://schemas.microsoft.com/office/drawing/2014/main" id="{7C7F56AD-1ED8-C841-913F-284D136CDA16}"/>
              </a:ext>
            </a:extLst>
          </p:cNvPr>
          <p:cNvSpPr>
            <a:spLocks noGrp="1"/>
          </p:cNvSpPr>
          <p:nvPr>
            <p:ph idx="1"/>
          </p:nvPr>
        </p:nvSpPr>
        <p:spPr/>
        <p:txBody>
          <a:bodyPr/>
          <a:lstStyle/>
          <a:p>
            <a:r>
              <a:rPr lang="en-US" sz="2000" dirty="0"/>
              <a:t>Excellent water quality is essential if material degradation is to be controlled</a:t>
            </a:r>
          </a:p>
          <a:p>
            <a:r>
              <a:rPr lang="en-US" sz="2000" dirty="0"/>
              <a:t>Primary system water chemistry affects fuel performance through the deposition of corrosion products on fuel pin surfaces</a:t>
            </a:r>
          </a:p>
          <a:p>
            <a:r>
              <a:rPr lang="en-US" sz="2000" dirty="0"/>
              <a:t>Chlorides and sulfates are particularly aggressive in increasing intergranular stress corrosion cracking (IGSCC) and other corrosion processes</a:t>
            </a:r>
          </a:p>
          <a:p>
            <a:r>
              <a:rPr lang="en-US" sz="2000" dirty="0"/>
              <a:t>Initial efforts to improve water quality brought about a slow but steady reduction in impurities through improved design and operation of purification systems</a:t>
            </a:r>
          </a:p>
          <a:p>
            <a:r>
              <a:rPr lang="en-US" sz="2000" dirty="0"/>
              <a:t>Excellent water chemistry alone is not sufficient to control corrosion, thus programs to modify water chemistry, including minimizing oxygen to reduce the electrochemical corrosion potential (ECP) in BWRs, and oxygen and pH control in PWRs, have been implemented </a:t>
            </a:r>
          </a:p>
          <a:p>
            <a:r>
              <a:rPr lang="en-US" sz="2000" dirty="0"/>
              <a:t>Water chemistry advances are now an important part of the overall operating strategy to control material degradation</a:t>
            </a:r>
          </a:p>
          <a:p>
            <a:endParaRPr lang="en-US" sz="2000" dirty="0"/>
          </a:p>
        </p:txBody>
      </p:sp>
      <p:sp>
        <p:nvSpPr>
          <p:cNvPr id="4" name="Slide Number Placeholder 3">
            <a:extLst>
              <a:ext uri="{FF2B5EF4-FFF2-40B4-BE49-F238E27FC236}">
                <a16:creationId xmlns:a16="http://schemas.microsoft.com/office/drawing/2014/main" id="{99AC9B1E-E8C9-7143-98CB-9210C6D04189}"/>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2001452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3320-2ECA-1E43-BDFF-1C32856B8FEE}"/>
              </a:ext>
            </a:extLst>
          </p:cNvPr>
          <p:cNvSpPr>
            <a:spLocks noGrp="1"/>
          </p:cNvSpPr>
          <p:nvPr>
            <p:ph type="title"/>
          </p:nvPr>
        </p:nvSpPr>
        <p:spPr/>
        <p:txBody>
          <a:bodyPr/>
          <a:lstStyle/>
          <a:p>
            <a:r>
              <a:rPr lang="en-US" dirty="0"/>
              <a:t>PWR Water Chemistry</a:t>
            </a:r>
          </a:p>
        </p:txBody>
      </p:sp>
      <p:sp>
        <p:nvSpPr>
          <p:cNvPr id="3" name="Content Placeholder 2">
            <a:extLst>
              <a:ext uri="{FF2B5EF4-FFF2-40B4-BE49-F238E27FC236}">
                <a16:creationId xmlns:a16="http://schemas.microsoft.com/office/drawing/2014/main" id="{4CC80E29-EDF9-0543-8546-62EDFAF23A66}"/>
              </a:ext>
            </a:extLst>
          </p:cNvPr>
          <p:cNvSpPr>
            <a:spLocks noGrp="1"/>
          </p:cNvSpPr>
          <p:nvPr>
            <p:ph idx="1"/>
          </p:nvPr>
        </p:nvSpPr>
        <p:spPr>
          <a:xfrm>
            <a:off x="609600" y="2160495"/>
            <a:ext cx="5486400" cy="3965670"/>
          </a:xfrm>
        </p:spPr>
        <p:txBody>
          <a:bodyPr/>
          <a:lstStyle/>
          <a:p>
            <a:r>
              <a:rPr lang="en-US" sz="2000" dirty="0"/>
              <a:t>In the very early days of PWR operation, heavy crud buildup on fuel cladding surfaces was caused by the transport of corrosion products from the steam generators into the reactor core</a:t>
            </a:r>
          </a:p>
          <a:p>
            <a:r>
              <a:rPr lang="en-US" sz="2000" dirty="0"/>
              <a:t>Activated corrosion products caused high-radiation fields on out-of-core surfaces fuel performance was compromised, and even coolant flow issues were observed</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220672EE-E4FF-464D-87CA-23D31AAFB0E2}"/>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38D9087E-3AB1-2E4C-82A4-B17FFD078179}"/>
              </a:ext>
            </a:extLst>
          </p:cNvPr>
          <p:cNvPicPr>
            <a:picLocks noChangeAspect="1"/>
          </p:cNvPicPr>
          <p:nvPr/>
        </p:nvPicPr>
        <p:blipFill>
          <a:blip r:embed="rId2"/>
          <a:stretch>
            <a:fillRect/>
          </a:stretch>
        </p:blipFill>
        <p:spPr>
          <a:xfrm>
            <a:off x="6349722" y="2572439"/>
            <a:ext cx="5508379" cy="2791131"/>
          </a:xfrm>
          <a:prstGeom prst="rect">
            <a:avLst/>
          </a:prstGeom>
        </p:spPr>
      </p:pic>
    </p:spTree>
    <p:extLst>
      <p:ext uri="{BB962C8B-B14F-4D97-AF65-F5344CB8AC3E}">
        <p14:creationId xmlns:p14="http://schemas.microsoft.com/office/powerpoint/2010/main" val="395826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8147-EFBE-954A-A3F0-4A5820900ADC}"/>
              </a:ext>
            </a:extLst>
          </p:cNvPr>
          <p:cNvSpPr>
            <a:spLocks noGrp="1"/>
          </p:cNvSpPr>
          <p:nvPr>
            <p:ph type="title"/>
          </p:nvPr>
        </p:nvSpPr>
        <p:spPr/>
        <p:txBody>
          <a:bodyPr/>
          <a:lstStyle/>
          <a:p>
            <a:r>
              <a:rPr lang="en-US" dirty="0"/>
              <a:t>CRUD</a:t>
            </a:r>
          </a:p>
        </p:txBody>
      </p:sp>
      <p:sp>
        <p:nvSpPr>
          <p:cNvPr id="3" name="Content Placeholder 2">
            <a:extLst>
              <a:ext uri="{FF2B5EF4-FFF2-40B4-BE49-F238E27FC236}">
                <a16:creationId xmlns:a16="http://schemas.microsoft.com/office/drawing/2014/main" id="{7011F2F3-4EEC-1444-9406-6886637FC502}"/>
              </a:ext>
            </a:extLst>
          </p:cNvPr>
          <p:cNvSpPr>
            <a:spLocks noGrp="1"/>
          </p:cNvSpPr>
          <p:nvPr>
            <p:ph idx="1"/>
          </p:nvPr>
        </p:nvSpPr>
        <p:spPr/>
        <p:txBody>
          <a:bodyPr/>
          <a:lstStyle/>
          <a:p>
            <a:r>
              <a:rPr lang="en-US" sz="2000" dirty="0"/>
              <a:t>A corrosion product called Chalk River unidentified deposit (CRUD) accumulates on the Ni alloy and stainless-steel surfaces</a:t>
            </a:r>
          </a:p>
          <a:p>
            <a:r>
              <a:rPr lang="en-US" sz="2000" dirty="0"/>
              <a:t>CRUD is an accumulation of materials and corrosion products that is composed of either dissolved ions or solid particles such as Ni, Fe, and Co on fuel rod cladding surfaces in NPPs</a:t>
            </a:r>
          </a:p>
          <a:p>
            <a:r>
              <a:rPr lang="en-US" sz="2000" dirty="0"/>
              <a:t>CRUD degrades heat production by nuclear fuel because it is slowly eroded by the circulation of the hot pressurized water and later deposited on the cladding or outer housing of fuel rods</a:t>
            </a:r>
          </a:p>
          <a:p>
            <a:r>
              <a:rPr lang="en-US" sz="2000" dirty="0"/>
              <a:t>The chemical composition of CRUD varies depending on the types of refueling cycles and the constituents of the basic metal material.</a:t>
            </a:r>
          </a:p>
          <a:p>
            <a:r>
              <a:rPr lang="en-US" sz="2000" dirty="0"/>
              <a:t>Irradiation can produce radionuclides in the CRUD, such as 60Co and 63Ni</a:t>
            </a:r>
          </a:p>
        </p:txBody>
      </p:sp>
      <p:sp>
        <p:nvSpPr>
          <p:cNvPr id="4" name="Slide Number Placeholder 3">
            <a:extLst>
              <a:ext uri="{FF2B5EF4-FFF2-40B4-BE49-F238E27FC236}">
                <a16:creationId xmlns:a16="http://schemas.microsoft.com/office/drawing/2014/main" id="{A2295A89-B649-1C45-A313-3F355BD1558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2084345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48FC-36C3-5C4F-941A-D87FB9DED5C1}"/>
              </a:ext>
            </a:extLst>
          </p:cNvPr>
          <p:cNvSpPr>
            <a:spLocks noGrp="1"/>
          </p:cNvSpPr>
          <p:nvPr>
            <p:ph type="title"/>
          </p:nvPr>
        </p:nvSpPr>
        <p:spPr/>
        <p:txBody>
          <a:bodyPr/>
          <a:lstStyle/>
          <a:p>
            <a:r>
              <a:rPr lang="en-US" dirty="0"/>
              <a:t>PWR Water Chemistry</a:t>
            </a:r>
          </a:p>
        </p:txBody>
      </p:sp>
      <p:sp>
        <p:nvSpPr>
          <p:cNvPr id="3" name="Content Placeholder 2">
            <a:extLst>
              <a:ext uri="{FF2B5EF4-FFF2-40B4-BE49-F238E27FC236}">
                <a16:creationId xmlns:a16="http://schemas.microsoft.com/office/drawing/2014/main" id="{28D3FEC1-F7DC-0244-B126-8B006EC8A4BF}"/>
              </a:ext>
            </a:extLst>
          </p:cNvPr>
          <p:cNvSpPr>
            <a:spLocks noGrp="1"/>
          </p:cNvSpPr>
          <p:nvPr>
            <p:ph idx="1"/>
          </p:nvPr>
        </p:nvSpPr>
        <p:spPr/>
        <p:txBody>
          <a:bodyPr/>
          <a:lstStyle/>
          <a:p>
            <a:r>
              <a:rPr lang="en-US" sz="2000" dirty="0"/>
              <a:t>PWR problems were initially mitigated by imposing a hydrogen overpressure on the primary system, reducing the corrosion potential, and raising the primary chemistry pH</a:t>
            </a:r>
          </a:p>
          <a:p>
            <a:r>
              <a:rPr lang="en-US" sz="2000" dirty="0"/>
              <a:t>Commercial PWR power plants use a steadily decreasing concentration of boric acid as a chemical shim (for reactor control) throughout the fuel cycle, which results in the use of lithium hydroxide to control pH</a:t>
            </a:r>
          </a:p>
          <a:p>
            <a:r>
              <a:rPr lang="en-US" sz="2000" dirty="0"/>
              <a:t>The concept of ‘coordinated boron and lithium’ was developed, whereby the concentration of </a:t>
            </a:r>
            <a:r>
              <a:rPr lang="en-US" sz="2000" dirty="0" err="1"/>
              <a:t>LiOH</a:t>
            </a:r>
            <a:r>
              <a:rPr lang="en-US" sz="2000" dirty="0"/>
              <a:t> was gradually reduced in line with the boric acid reduction to maintain a constant pH</a:t>
            </a:r>
          </a:p>
          <a:p>
            <a:r>
              <a:rPr lang="en-US" sz="2000" dirty="0"/>
              <a:t>It was determined that heavy fuel crud buildup was avoided if a constant pH of at least 6.9 was maintained</a:t>
            </a:r>
          </a:p>
          <a:p>
            <a:r>
              <a:rPr lang="en-US" sz="2000" dirty="0"/>
              <a:t>Zinc injection is utilized to reduce radiation fields, and also inhibits SCC</a:t>
            </a:r>
          </a:p>
          <a:p>
            <a:endParaRPr lang="en-US" sz="2000" dirty="0"/>
          </a:p>
          <a:p>
            <a:endParaRPr lang="en-US" sz="2000" dirty="0"/>
          </a:p>
        </p:txBody>
      </p:sp>
      <p:sp>
        <p:nvSpPr>
          <p:cNvPr id="4" name="Slide Number Placeholder 3">
            <a:extLst>
              <a:ext uri="{FF2B5EF4-FFF2-40B4-BE49-F238E27FC236}">
                <a16:creationId xmlns:a16="http://schemas.microsoft.com/office/drawing/2014/main" id="{19113E70-3461-2748-91F6-6B737FEEDF89}"/>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324142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Autofit/>
          </a:bodyPr>
          <a:lstStyle/>
          <a:p>
            <a:r>
              <a:rPr lang="en-US" sz="2000" dirty="0"/>
              <a:t>If you want to opt into the paper project 2, please do that asap</a:t>
            </a:r>
          </a:p>
          <a:p>
            <a:r>
              <a:rPr lang="en-US" sz="2000" dirty="0"/>
              <a:t>Reminder, MOOSE project due April 26 </a:t>
            </a:r>
          </a:p>
          <a:p>
            <a:endParaRPr lang="en-US" sz="2000" dirty="0"/>
          </a:p>
          <a:p>
            <a:r>
              <a:rPr lang="en-US" sz="2000" dirty="0"/>
              <a:t>Covered RIA and LOCA type accidents</a:t>
            </a:r>
          </a:p>
          <a:p>
            <a:r>
              <a:rPr lang="en-US" sz="2000" dirty="0"/>
              <a:t>RIA is often caused in PWR/BWR by control rod ejection/drop</a:t>
            </a:r>
          </a:p>
          <a:p>
            <a:r>
              <a:rPr lang="en-US" sz="2000" dirty="0"/>
              <a:t>Shorter pulses have greater impact than longer pulses (given same energy deposition)</a:t>
            </a:r>
          </a:p>
          <a:p>
            <a:r>
              <a:rPr lang="en-US" sz="2000" dirty="0"/>
              <a:t>Effects of RIA depend on burnup </a:t>
            </a:r>
            <a:r>
              <a:rPr lang="en-US" sz="2000" dirty="0" err="1"/>
              <a:t>includefission</a:t>
            </a:r>
            <a:r>
              <a:rPr lang="en-US" sz="2000" dirty="0"/>
              <a:t> gas, FCMI, oxide layer, hydrides, cladding pressure, </a:t>
            </a:r>
            <a:r>
              <a:rPr lang="en-US" sz="2000" dirty="0" err="1"/>
              <a:t>etc</a:t>
            </a:r>
            <a:endParaRPr lang="en-US" sz="2000" dirty="0"/>
          </a:p>
          <a:p>
            <a:r>
              <a:rPr lang="en-US" sz="2000" dirty="0"/>
              <a:t>In loss of coolant accidents (LOCA), the fuel and cladding experience increases temperature and decrease in coolant pressure – occurs more slowly than a RIA</a:t>
            </a:r>
          </a:p>
          <a:p>
            <a:r>
              <a:rPr lang="en-US" sz="2000" dirty="0"/>
              <a:t>Accident tolerant fuel includes different fuel and cladding materials to increase time before catastrophic behavior during an accident</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9220-1256-004D-A46A-860F4CCF4AD8}"/>
              </a:ext>
            </a:extLst>
          </p:cNvPr>
          <p:cNvSpPr>
            <a:spLocks noGrp="1"/>
          </p:cNvSpPr>
          <p:nvPr>
            <p:ph type="title"/>
          </p:nvPr>
        </p:nvSpPr>
        <p:spPr/>
        <p:txBody>
          <a:bodyPr/>
          <a:lstStyle/>
          <a:p>
            <a:r>
              <a:rPr lang="en-US" dirty="0"/>
              <a:t>Radiation Control</a:t>
            </a:r>
          </a:p>
        </p:txBody>
      </p:sp>
      <p:sp>
        <p:nvSpPr>
          <p:cNvPr id="3" name="Content Placeholder 2">
            <a:extLst>
              <a:ext uri="{FF2B5EF4-FFF2-40B4-BE49-F238E27FC236}">
                <a16:creationId xmlns:a16="http://schemas.microsoft.com/office/drawing/2014/main" id="{E92720F9-E029-CA4F-905B-409E6DEB0733}"/>
              </a:ext>
            </a:extLst>
          </p:cNvPr>
          <p:cNvSpPr>
            <a:spLocks noGrp="1"/>
          </p:cNvSpPr>
          <p:nvPr>
            <p:ph idx="1"/>
          </p:nvPr>
        </p:nvSpPr>
        <p:spPr/>
        <p:txBody>
          <a:bodyPr/>
          <a:lstStyle/>
          <a:p>
            <a:r>
              <a:rPr lang="en-US" sz="2000" dirty="0"/>
              <a:t>Corrosion products deposited on the fuel become activated, are released back into the coolant, and may be deposited on out-of-core surfaces</a:t>
            </a:r>
          </a:p>
          <a:p>
            <a:r>
              <a:rPr lang="en-US" sz="2000" dirty="0"/>
              <a:t>During shutdowns, the major radiation source for personnel exposure is activated corrosion products, deposited on primary system surfaces</a:t>
            </a:r>
          </a:p>
          <a:p>
            <a:r>
              <a:rPr lang="en-US" sz="2000" dirty="0"/>
              <a:t>The mechanism of the zinc ion effect is complex, as release of </a:t>
            </a:r>
            <a:r>
              <a:rPr lang="en-US" sz="2000" baseline="30000" dirty="0"/>
              <a:t>60</a:t>
            </a:r>
            <a:r>
              <a:rPr lang="en-US" sz="2000" dirty="0"/>
              <a:t>Co from fuel crud is reduced, and deposition out-core is also reduced</a:t>
            </a:r>
          </a:p>
          <a:p>
            <a:r>
              <a:rPr lang="en-US" sz="2000" dirty="0"/>
              <a:t>Aqueous zinc ion promotes the formation of a more protective spinel-structured corrosion film on stainless steel, especially when reducing conditions are present</a:t>
            </a:r>
          </a:p>
          <a:p>
            <a:r>
              <a:rPr lang="en-US" sz="2000" dirty="0"/>
              <a:t>Both cobalt and zinc favor tetrahedral sites in the spinel structure, but the site preference energy favors zinc incorporation</a:t>
            </a:r>
          </a:p>
          <a:p>
            <a:r>
              <a:rPr lang="en-US" sz="2000" dirty="0"/>
              <a:t>The </a:t>
            </a:r>
            <a:r>
              <a:rPr lang="en-US" sz="2000" baseline="30000" dirty="0"/>
              <a:t>60</a:t>
            </a:r>
            <a:r>
              <a:rPr lang="en-US" sz="2000" dirty="0"/>
              <a:t>Co remains longer in the water and is eventually removed by the cleanup system</a:t>
            </a:r>
          </a:p>
          <a:p>
            <a:endParaRPr lang="en-US" sz="2000" dirty="0"/>
          </a:p>
        </p:txBody>
      </p:sp>
      <p:sp>
        <p:nvSpPr>
          <p:cNvPr id="4" name="Slide Number Placeholder 3">
            <a:extLst>
              <a:ext uri="{FF2B5EF4-FFF2-40B4-BE49-F238E27FC236}">
                <a16:creationId xmlns:a16="http://schemas.microsoft.com/office/drawing/2014/main" id="{B161F9CF-48AB-2543-8AD6-EE3D9FF6F362}"/>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3509847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3F2F-49AA-C446-870B-C96ED33952B4}"/>
              </a:ext>
            </a:extLst>
          </p:cNvPr>
          <p:cNvSpPr>
            <a:spLocks noGrp="1"/>
          </p:cNvSpPr>
          <p:nvPr>
            <p:ph type="title"/>
          </p:nvPr>
        </p:nvSpPr>
        <p:spPr/>
        <p:txBody>
          <a:bodyPr/>
          <a:lstStyle/>
          <a:p>
            <a:r>
              <a:rPr lang="en-US" dirty="0"/>
              <a:t>PWR Water Chemistry</a:t>
            </a:r>
          </a:p>
        </p:txBody>
      </p:sp>
      <p:sp>
        <p:nvSpPr>
          <p:cNvPr id="4" name="Slide Number Placeholder 3">
            <a:extLst>
              <a:ext uri="{FF2B5EF4-FFF2-40B4-BE49-F238E27FC236}">
                <a16:creationId xmlns:a16="http://schemas.microsoft.com/office/drawing/2014/main" id="{A46367C6-E053-0442-B281-D57772FF1362}"/>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F2E66B19-9605-A24C-A925-111391E636CA}"/>
              </a:ext>
            </a:extLst>
          </p:cNvPr>
          <p:cNvPicPr>
            <a:picLocks noChangeAspect="1"/>
          </p:cNvPicPr>
          <p:nvPr/>
        </p:nvPicPr>
        <p:blipFill>
          <a:blip r:embed="rId2"/>
          <a:stretch>
            <a:fillRect/>
          </a:stretch>
        </p:blipFill>
        <p:spPr>
          <a:xfrm>
            <a:off x="4940489" y="2198687"/>
            <a:ext cx="7057409" cy="4220140"/>
          </a:xfrm>
          <a:prstGeom prst="rect">
            <a:avLst/>
          </a:prstGeom>
        </p:spPr>
      </p:pic>
      <p:pic>
        <p:nvPicPr>
          <p:cNvPr id="6" name="Picture 5">
            <a:extLst>
              <a:ext uri="{FF2B5EF4-FFF2-40B4-BE49-F238E27FC236}">
                <a16:creationId xmlns:a16="http://schemas.microsoft.com/office/drawing/2014/main" id="{0C721905-C656-AE49-800D-0371F73CE6DD}"/>
              </a:ext>
            </a:extLst>
          </p:cNvPr>
          <p:cNvPicPr>
            <a:picLocks noChangeAspect="1"/>
          </p:cNvPicPr>
          <p:nvPr/>
        </p:nvPicPr>
        <p:blipFill>
          <a:blip r:embed="rId3"/>
          <a:stretch>
            <a:fillRect/>
          </a:stretch>
        </p:blipFill>
        <p:spPr>
          <a:xfrm>
            <a:off x="382801" y="2579686"/>
            <a:ext cx="4711700" cy="3378200"/>
          </a:xfrm>
          <a:prstGeom prst="rect">
            <a:avLst/>
          </a:prstGeom>
        </p:spPr>
      </p:pic>
    </p:spTree>
    <p:extLst>
      <p:ext uri="{BB962C8B-B14F-4D97-AF65-F5344CB8AC3E}">
        <p14:creationId xmlns:p14="http://schemas.microsoft.com/office/powerpoint/2010/main" val="3092764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4E803-125B-E348-B0C9-85977B7214E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F19A972-2863-5A46-B96A-18CA22718CD8}"/>
              </a:ext>
            </a:extLst>
          </p:cNvPr>
          <p:cNvSpPr>
            <a:spLocks noGrp="1"/>
          </p:cNvSpPr>
          <p:nvPr>
            <p:ph idx="1"/>
          </p:nvPr>
        </p:nvSpPr>
        <p:spPr/>
        <p:txBody>
          <a:bodyPr/>
          <a:lstStyle/>
          <a:p>
            <a:r>
              <a:rPr lang="en-US" dirty="0"/>
              <a:t>Brief overview of water chemistry concerns</a:t>
            </a:r>
          </a:p>
          <a:p>
            <a:r>
              <a:rPr lang="en-US" dirty="0"/>
              <a:t>Primary system water chemistry affects fuel performance through the deposition of corrosion products on fuel pin surfaces</a:t>
            </a:r>
          </a:p>
          <a:p>
            <a:r>
              <a:rPr lang="en-US" dirty="0"/>
              <a:t>Control measures such as dissolved H2 and balancing </a:t>
            </a:r>
            <a:r>
              <a:rPr lang="en-US" dirty="0" err="1"/>
              <a:t>LiOH</a:t>
            </a:r>
            <a:r>
              <a:rPr lang="en-US" dirty="0"/>
              <a:t> to boron content are utilized to control the pH</a:t>
            </a:r>
          </a:p>
          <a:p>
            <a:r>
              <a:rPr lang="en-US" dirty="0"/>
              <a:t>Zinc injection is utilized to control radiation fields</a:t>
            </a:r>
          </a:p>
        </p:txBody>
      </p:sp>
      <p:sp>
        <p:nvSpPr>
          <p:cNvPr id="4" name="Slide Number Placeholder 3">
            <a:extLst>
              <a:ext uri="{FF2B5EF4-FFF2-40B4-BE49-F238E27FC236}">
                <a16:creationId xmlns:a16="http://schemas.microsoft.com/office/drawing/2014/main" id="{55CA28B6-0FE4-1743-B12F-A0D6C68DB76F}"/>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38508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Fuel Performance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23</a:t>
            </a:fld>
            <a:endParaRPr lang="en-US"/>
          </a:p>
        </p:txBody>
      </p:sp>
    </p:spTree>
    <p:extLst>
      <p:ext uri="{BB962C8B-B14F-4D97-AF65-F5344CB8AC3E}">
        <p14:creationId xmlns:p14="http://schemas.microsoft.com/office/powerpoint/2010/main" val="2029217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8644-3ABD-534F-8703-D1F9EFBE5DA4}"/>
              </a:ext>
            </a:extLst>
          </p:cNvPr>
          <p:cNvSpPr>
            <a:spLocks noGrp="1"/>
          </p:cNvSpPr>
          <p:nvPr>
            <p:ph type="title"/>
          </p:nvPr>
        </p:nvSpPr>
        <p:spPr/>
        <p:txBody>
          <a:bodyPr/>
          <a:lstStyle/>
          <a:p>
            <a:r>
              <a:rPr lang="en-US" dirty="0"/>
              <a:t>Going beyond burnup…</a:t>
            </a:r>
          </a:p>
        </p:txBody>
      </p:sp>
      <p:sp>
        <p:nvSpPr>
          <p:cNvPr id="4" name="Slide Number Placeholder 3">
            <a:extLst>
              <a:ext uri="{FF2B5EF4-FFF2-40B4-BE49-F238E27FC236}">
                <a16:creationId xmlns:a16="http://schemas.microsoft.com/office/drawing/2014/main" id="{CDB87F38-F0B4-8A4B-AC10-E2C9335911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extBox 4">
            <a:extLst>
              <a:ext uri="{FF2B5EF4-FFF2-40B4-BE49-F238E27FC236}">
                <a16:creationId xmlns:a16="http://schemas.microsoft.com/office/drawing/2014/main" id="{4A77EC0F-792E-E543-A8D9-4E8C22E95C33}"/>
              </a:ext>
            </a:extLst>
          </p:cNvPr>
          <p:cNvSpPr txBox="1"/>
          <p:nvPr/>
        </p:nvSpPr>
        <p:spPr>
          <a:xfrm>
            <a:off x="3800061" y="2048080"/>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AD3A26E7-D383-6F4A-8BA7-6F88B722D5C2}"/>
              </a:ext>
            </a:extLst>
          </p:cNvPr>
          <p:cNvSpPr txBox="1"/>
          <p:nvPr/>
        </p:nvSpPr>
        <p:spPr>
          <a:xfrm>
            <a:off x="7381461" y="2116219"/>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7" name="Rounded Rectangle 6">
            <a:extLst>
              <a:ext uri="{FF2B5EF4-FFF2-40B4-BE49-F238E27FC236}">
                <a16:creationId xmlns:a16="http://schemas.microsoft.com/office/drawing/2014/main" id="{A0D317B4-1982-6647-9DFF-77B01A4485FE}"/>
              </a:ext>
            </a:extLst>
          </p:cNvPr>
          <p:cNvSpPr/>
          <p:nvPr/>
        </p:nvSpPr>
        <p:spPr bwMode="auto">
          <a:xfrm>
            <a:off x="10031601" y="3158974"/>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8" name="Rounded Rectangle 7">
            <a:extLst>
              <a:ext uri="{FF2B5EF4-FFF2-40B4-BE49-F238E27FC236}">
                <a16:creationId xmlns:a16="http://schemas.microsoft.com/office/drawing/2014/main" id="{5BF25E33-B80D-004F-94F7-DD68AA680769}"/>
              </a:ext>
            </a:extLst>
          </p:cNvPr>
          <p:cNvSpPr/>
          <p:nvPr/>
        </p:nvSpPr>
        <p:spPr bwMode="auto">
          <a:xfrm>
            <a:off x="10027738" y="434894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9" name="Rounded Rectangle 8">
            <a:extLst>
              <a:ext uri="{FF2B5EF4-FFF2-40B4-BE49-F238E27FC236}">
                <a16:creationId xmlns:a16="http://schemas.microsoft.com/office/drawing/2014/main" id="{417DAB9C-DAA0-324A-8373-634C0D1CAB30}"/>
              </a:ext>
            </a:extLst>
          </p:cNvPr>
          <p:cNvSpPr/>
          <p:nvPr/>
        </p:nvSpPr>
        <p:spPr bwMode="auto">
          <a:xfrm>
            <a:off x="10027738" y="500298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10" name="TextBox 9">
            <a:extLst>
              <a:ext uri="{FF2B5EF4-FFF2-40B4-BE49-F238E27FC236}">
                <a16:creationId xmlns:a16="http://schemas.microsoft.com/office/drawing/2014/main" id="{2A4964E1-1BFA-3C4A-8FF1-CA50C4CCC664}"/>
              </a:ext>
            </a:extLst>
          </p:cNvPr>
          <p:cNvSpPr txBox="1"/>
          <p:nvPr/>
        </p:nvSpPr>
        <p:spPr>
          <a:xfrm>
            <a:off x="9738731" y="2636756"/>
            <a:ext cx="156619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11" name="Rounded Rectangle 10">
            <a:extLst>
              <a:ext uri="{FF2B5EF4-FFF2-40B4-BE49-F238E27FC236}">
                <a16:creationId xmlns:a16="http://schemas.microsoft.com/office/drawing/2014/main" id="{0E495C85-B41A-EA42-A99B-C89C95C97F64}"/>
              </a:ext>
            </a:extLst>
          </p:cNvPr>
          <p:cNvSpPr/>
          <p:nvPr/>
        </p:nvSpPr>
        <p:spPr bwMode="auto">
          <a:xfrm>
            <a:off x="10027738" y="6246506"/>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2" name="Rounded Rectangle 11">
            <a:extLst>
              <a:ext uri="{FF2B5EF4-FFF2-40B4-BE49-F238E27FC236}">
                <a16:creationId xmlns:a16="http://schemas.microsoft.com/office/drawing/2014/main" id="{F41F45D1-9C30-CB4F-9AAF-437AE6D37666}"/>
              </a:ext>
            </a:extLst>
          </p:cNvPr>
          <p:cNvSpPr/>
          <p:nvPr/>
        </p:nvSpPr>
        <p:spPr bwMode="auto">
          <a:xfrm>
            <a:off x="10027738" y="3742493"/>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3" name="Rounded Rectangle 12">
            <a:extLst>
              <a:ext uri="{FF2B5EF4-FFF2-40B4-BE49-F238E27FC236}">
                <a16:creationId xmlns:a16="http://schemas.microsoft.com/office/drawing/2014/main" id="{D68BAE12-BD01-CB49-A6F1-2B16EB1AE5F7}"/>
              </a:ext>
            </a:extLst>
          </p:cNvPr>
          <p:cNvSpPr/>
          <p:nvPr/>
        </p:nvSpPr>
        <p:spPr bwMode="auto">
          <a:xfrm>
            <a:off x="5331063" y="3158974"/>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14" name="Rounded Rectangle 13">
            <a:extLst>
              <a:ext uri="{FF2B5EF4-FFF2-40B4-BE49-F238E27FC236}">
                <a16:creationId xmlns:a16="http://schemas.microsoft.com/office/drawing/2014/main" id="{910C3449-518B-BF4F-A80B-C60330EF4E6B}"/>
              </a:ext>
            </a:extLst>
          </p:cNvPr>
          <p:cNvSpPr/>
          <p:nvPr/>
        </p:nvSpPr>
        <p:spPr bwMode="auto">
          <a:xfrm>
            <a:off x="5331063" y="4371157"/>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15" name="Rounded Rectangle 14">
            <a:extLst>
              <a:ext uri="{FF2B5EF4-FFF2-40B4-BE49-F238E27FC236}">
                <a16:creationId xmlns:a16="http://schemas.microsoft.com/office/drawing/2014/main" id="{0BD35F0A-C1E5-C540-B055-E2943F5C8729}"/>
              </a:ext>
            </a:extLst>
          </p:cNvPr>
          <p:cNvSpPr/>
          <p:nvPr/>
        </p:nvSpPr>
        <p:spPr bwMode="auto">
          <a:xfrm>
            <a:off x="5331063" y="5028388"/>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16" name="TextBox 15">
            <a:extLst>
              <a:ext uri="{FF2B5EF4-FFF2-40B4-BE49-F238E27FC236}">
                <a16:creationId xmlns:a16="http://schemas.microsoft.com/office/drawing/2014/main" id="{85E85D7A-4209-FB46-849E-C86379E671DB}"/>
              </a:ext>
            </a:extLst>
          </p:cNvPr>
          <p:cNvSpPr txBox="1"/>
          <p:nvPr/>
        </p:nvSpPr>
        <p:spPr>
          <a:xfrm>
            <a:off x="5057414" y="2636756"/>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17" name="Rounded Rectangle 16">
            <a:extLst>
              <a:ext uri="{FF2B5EF4-FFF2-40B4-BE49-F238E27FC236}">
                <a16:creationId xmlns:a16="http://schemas.microsoft.com/office/drawing/2014/main" id="{9949F617-84A1-E04D-BB10-14B10310910A}"/>
              </a:ext>
            </a:extLst>
          </p:cNvPr>
          <p:cNvSpPr/>
          <p:nvPr/>
        </p:nvSpPr>
        <p:spPr bwMode="auto">
          <a:xfrm>
            <a:off x="5331063" y="5685618"/>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7F06E93C-A5A4-834F-BADD-D4B1AE40C997}"/>
              </a:ext>
            </a:extLst>
          </p:cNvPr>
          <p:cNvSpPr/>
          <p:nvPr/>
        </p:nvSpPr>
        <p:spPr bwMode="auto">
          <a:xfrm>
            <a:off x="5331063" y="3761511"/>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19" name="Rounded Rectangle 18">
            <a:extLst>
              <a:ext uri="{FF2B5EF4-FFF2-40B4-BE49-F238E27FC236}">
                <a16:creationId xmlns:a16="http://schemas.microsoft.com/office/drawing/2014/main" id="{9BD04225-41AC-B54E-A349-98AC8288AFF3}"/>
              </a:ext>
            </a:extLst>
          </p:cNvPr>
          <p:cNvSpPr/>
          <p:nvPr/>
        </p:nvSpPr>
        <p:spPr bwMode="auto">
          <a:xfrm>
            <a:off x="695643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2BE2618B-E56F-634B-A650-00BC3E1556AA}"/>
              </a:ext>
            </a:extLst>
          </p:cNvPr>
          <p:cNvSpPr/>
          <p:nvPr/>
        </p:nvSpPr>
        <p:spPr bwMode="auto">
          <a:xfrm>
            <a:off x="829755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pressure</a:t>
            </a:r>
          </a:p>
        </p:txBody>
      </p:sp>
      <p:pic>
        <p:nvPicPr>
          <p:cNvPr id="21" name="Picture 7" descr="temp_3Dslice.png">
            <a:extLst>
              <a:ext uri="{FF2B5EF4-FFF2-40B4-BE49-F238E27FC236}">
                <a16:creationId xmlns:a16="http://schemas.microsoft.com/office/drawing/2014/main" id="{68CF3097-CCDF-0B42-926A-B09BEB687CCF}"/>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7369172" y="2636756"/>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BA9C7769-E6A1-F049-B4AF-75C8A8F04158}"/>
              </a:ext>
            </a:extLst>
          </p:cNvPr>
          <p:cNvSpPr/>
          <p:nvPr/>
        </p:nvSpPr>
        <p:spPr bwMode="auto">
          <a:xfrm>
            <a:off x="10027738" y="5657028"/>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23" name="Rounded Rectangle 22">
            <a:extLst>
              <a:ext uri="{FF2B5EF4-FFF2-40B4-BE49-F238E27FC236}">
                <a16:creationId xmlns:a16="http://schemas.microsoft.com/office/drawing/2014/main" id="{227830FA-01B5-1041-9919-96074D3D71C2}"/>
              </a:ext>
            </a:extLst>
          </p:cNvPr>
          <p:cNvSpPr/>
          <p:nvPr/>
        </p:nvSpPr>
        <p:spPr bwMode="auto">
          <a:xfrm>
            <a:off x="5095461"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Rounded Rectangle 23">
            <a:extLst>
              <a:ext uri="{FF2B5EF4-FFF2-40B4-BE49-F238E27FC236}">
                <a16:creationId xmlns:a16="http://schemas.microsoft.com/office/drawing/2014/main" id="{F8AA840B-573C-1F40-B04C-17C4486DEDBC}"/>
              </a:ext>
            </a:extLst>
          </p:cNvPr>
          <p:cNvSpPr/>
          <p:nvPr/>
        </p:nvSpPr>
        <p:spPr bwMode="auto">
          <a:xfrm>
            <a:off x="8471121" y="2109096"/>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5" name="Rounded Rectangle 24">
            <a:extLst>
              <a:ext uri="{FF2B5EF4-FFF2-40B4-BE49-F238E27FC236}">
                <a16:creationId xmlns:a16="http://schemas.microsoft.com/office/drawing/2014/main" id="{85293E87-E0CF-AD48-B450-11985C4AC599}"/>
              </a:ext>
            </a:extLst>
          </p:cNvPr>
          <p:cNvSpPr/>
          <p:nvPr/>
        </p:nvSpPr>
        <p:spPr bwMode="auto">
          <a:xfrm>
            <a:off x="9830527" y="2110352"/>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6" name="Rounded Rectangle 25">
            <a:extLst>
              <a:ext uri="{FF2B5EF4-FFF2-40B4-BE49-F238E27FC236}">
                <a16:creationId xmlns:a16="http://schemas.microsoft.com/office/drawing/2014/main" id="{178EA4F9-8C50-F74E-90FB-CBD01B114D5A}"/>
              </a:ext>
            </a:extLst>
          </p:cNvPr>
          <p:cNvSpPr/>
          <p:nvPr/>
        </p:nvSpPr>
        <p:spPr bwMode="auto">
          <a:xfrm>
            <a:off x="6348527"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sp>
        <p:nvSpPr>
          <p:cNvPr id="27" name="TextBox 26">
            <a:extLst>
              <a:ext uri="{FF2B5EF4-FFF2-40B4-BE49-F238E27FC236}">
                <a16:creationId xmlns:a16="http://schemas.microsoft.com/office/drawing/2014/main" id="{75378F69-58AA-5C4D-98BE-E8E43267475A}"/>
              </a:ext>
            </a:extLst>
          </p:cNvPr>
          <p:cNvSpPr txBox="1"/>
          <p:nvPr/>
        </p:nvSpPr>
        <p:spPr>
          <a:xfrm>
            <a:off x="7689186" y="3256531"/>
            <a:ext cx="10627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Burn-up</a:t>
            </a:r>
          </a:p>
        </p:txBody>
      </p:sp>
      <p:sp>
        <p:nvSpPr>
          <p:cNvPr id="33" name="Rectangle 32">
            <a:extLst>
              <a:ext uri="{FF2B5EF4-FFF2-40B4-BE49-F238E27FC236}">
                <a16:creationId xmlns:a16="http://schemas.microsoft.com/office/drawing/2014/main" id="{2D2AC1A2-2A5B-7B43-A036-8A45C4A7928D}"/>
              </a:ext>
            </a:extLst>
          </p:cNvPr>
          <p:cNvSpPr/>
          <p:nvPr/>
        </p:nvSpPr>
        <p:spPr>
          <a:xfrm>
            <a:off x="670006" y="3092287"/>
            <a:ext cx="3538019" cy="258532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Fuel performance codes historically rely on materials models correlated to temperature and burn-up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Development has begun on models based on microstructure rather than burn-up</a:t>
            </a:r>
          </a:p>
        </p:txBody>
      </p:sp>
    </p:spTree>
    <p:extLst>
      <p:ext uri="{BB962C8B-B14F-4D97-AF65-F5344CB8AC3E}">
        <p14:creationId xmlns:p14="http://schemas.microsoft.com/office/powerpoint/2010/main" val="163027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9CDEC-BC62-944A-9CB0-A6BC074C45D6}"/>
              </a:ext>
            </a:extLst>
          </p:cNvPr>
          <p:cNvSpPr>
            <a:spLocks noGrp="1"/>
          </p:cNvSpPr>
          <p:nvPr>
            <p:ph type="title"/>
          </p:nvPr>
        </p:nvSpPr>
        <p:spPr/>
        <p:txBody>
          <a:bodyPr/>
          <a:lstStyle/>
          <a:p>
            <a:r>
              <a:rPr lang="en-US" dirty="0"/>
              <a:t>Microstructure/Mechanistic/Multiscale</a:t>
            </a:r>
          </a:p>
        </p:txBody>
      </p:sp>
      <p:sp>
        <p:nvSpPr>
          <p:cNvPr id="3" name="Content Placeholder 2">
            <a:extLst>
              <a:ext uri="{FF2B5EF4-FFF2-40B4-BE49-F238E27FC236}">
                <a16:creationId xmlns:a16="http://schemas.microsoft.com/office/drawing/2014/main" id="{5B6E648D-5953-7741-B86C-AA72908B06F0}"/>
              </a:ext>
            </a:extLst>
          </p:cNvPr>
          <p:cNvSpPr>
            <a:spLocks noGrp="1"/>
          </p:cNvSpPr>
          <p:nvPr>
            <p:ph idx="1"/>
          </p:nvPr>
        </p:nvSpPr>
        <p:spPr/>
        <p:txBody>
          <a:bodyPr/>
          <a:lstStyle/>
          <a:p>
            <a:r>
              <a:rPr lang="en-US" sz="2000" dirty="0"/>
              <a:t>Mechanistic: relating to theories which explain phenomena in purely physical or deterministic terms</a:t>
            </a:r>
          </a:p>
          <a:p>
            <a:r>
              <a:rPr lang="en-US" sz="2000" dirty="0"/>
              <a:t>There is a drive for fuel performance codes to employ mechanistic materials models that are based on the current state of the evolving microstructure rather than burn-up</a:t>
            </a:r>
          </a:p>
          <a:p>
            <a:r>
              <a:rPr lang="en-US" sz="2000" dirty="0"/>
              <a:t>A series of state variables define the current state of the microstructure, and the evolution of these state variables is defined by mechanistic models that are functions of fuel conditions and other state variables</a:t>
            </a:r>
          </a:p>
          <a:p>
            <a:r>
              <a:rPr lang="en-US" sz="2000" dirty="0"/>
              <a:t>The material properties of the fuel and cladding are determined from microstructure/property relationships that are functions of the state variables and the current fuel conditions</a:t>
            </a:r>
          </a:p>
          <a:p>
            <a:r>
              <a:rPr lang="en-US" sz="2000" dirty="0"/>
              <a:t>Multiscale modeling and simulation is being used in conjunction with experimental data to inform the development of these models</a:t>
            </a:r>
          </a:p>
          <a:p>
            <a:r>
              <a:rPr lang="en-US" sz="2000" dirty="0"/>
              <a:t>This mechanistic, microstructure-based approach has the potential to provide a more predictive fuel performance capability</a:t>
            </a:r>
          </a:p>
          <a:p>
            <a:endParaRPr lang="en-US" sz="2000" dirty="0"/>
          </a:p>
        </p:txBody>
      </p:sp>
      <p:sp>
        <p:nvSpPr>
          <p:cNvPr id="4" name="Slide Number Placeholder 3">
            <a:extLst>
              <a:ext uri="{FF2B5EF4-FFF2-40B4-BE49-F238E27FC236}">
                <a16:creationId xmlns:a16="http://schemas.microsoft.com/office/drawing/2014/main" id="{315EEE4B-6258-1A4C-94BB-0F66F73108C4}"/>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3016819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0046-5641-2E45-A073-794D39DF2401}"/>
              </a:ext>
            </a:extLst>
          </p:cNvPr>
          <p:cNvSpPr>
            <a:spLocks noGrp="1"/>
          </p:cNvSpPr>
          <p:nvPr>
            <p:ph type="title"/>
          </p:nvPr>
        </p:nvSpPr>
        <p:spPr/>
        <p:txBody>
          <a:bodyPr/>
          <a:lstStyle/>
          <a:p>
            <a:r>
              <a:rPr lang="en-US" dirty="0"/>
              <a:t>Multiscale Modeling</a:t>
            </a:r>
          </a:p>
        </p:txBody>
      </p:sp>
      <p:sp>
        <p:nvSpPr>
          <p:cNvPr id="3" name="Content Placeholder 2">
            <a:extLst>
              <a:ext uri="{FF2B5EF4-FFF2-40B4-BE49-F238E27FC236}">
                <a16:creationId xmlns:a16="http://schemas.microsoft.com/office/drawing/2014/main" id="{F305E15D-033A-A84A-828A-8CCA3663AF72}"/>
              </a:ext>
            </a:extLst>
          </p:cNvPr>
          <p:cNvSpPr>
            <a:spLocks noGrp="1"/>
          </p:cNvSpPr>
          <p:nvPr>
            <p:ph idx="1"/>
          </p:nvPr>
        </p:nvSpPr>
        <p:spPr>
          <a:xfrm>
            <a:off x="609599" y="1968500"/>
            <a:ext cx="5683625" cy="4157664"/>
          </a:xfrm>
        </p:spPr>
        <p:txBody>
          <a:bodyPr>
            <a:noAutofit/>
          </a:bodyPr>
          <a:lstStyle/>
          <a:p>
            <a:r>
              <a:rPr lang="en-US" sz="2200" dirty="0"/>
              <a:t>Modeling and simulation is the essential bridge from good science to good engineering, spanning from fundamental understanding of materials behavior to deliberate design of new materials technologies leveraging new properties and processes</a:t>
            </a:r>
          </a:p>
          <a:p>
            <a:r>
              <a:rPr lang="en-US" sz="2200" dirty="0"/>
              <a:t>Lower length scale modeling can provide insight, properties, mechanisms, behaviors, etc., that can be input into higher length scale modeling tools to describe, mechanistically, macroscale behavior</a:t>
            </a:r>
          </a:p>
          <a:p>
            <a:pPr marL="0" indent="0">
              <a:buNone/>
            </a:pPr>
            <a:endParaRPr lang="en-US" sz="2200" dirty="0"/>
          </a:p>
        </p:txBody>
      </p:sp>
      <p:pic>
        <p:nvPicPr>
          <p:cNvPr id="4" name="Picture 3">
            <a:extLst>
              <a:ext uri="{FF2B5EF4-FFF2-40B4-BE49-F238E27FC236}">
                <a16:creationId xmlns:a16="http://schemas.microsoft.com/office/drawing/2014/main" id="{287257B6-8AE0-D34B-A818-FD5A73FEF8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6746" y="1968500"/>
            <a:ext cx="5603918" cy="4268609"/>
          </a:xfrm>
          <a:prstGeom prst="rect">
            <a:avLst/>
          </a:prstGeom>
        </p:spPr>
      </p:pic>
    </p:spTree>
    <p:extLst>
      <p:ext uri="{BB962C8B-B14F-4D97-AF65-F5344CB8AC3E}">
        <p14:creationId xmlns:p14="http://schemas.microsoft.com/office/powerpoint/2010/main" val="126502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7E1F-0609-DF4C-B5E6-1621A9765D14}"/>
              </a:ext>
            </a:extLst>
          </p:cNvPr>
          <p:cNvSpPr>
            <a:spLocks noGrp="1"/>
          </p:cNvSpPr>
          <p:nvPr>
            <p:ph type="title"/>
          </p:nvPr>
        </p:nvSpPr>
        <p:spPr/>
        <p:txBody>
          <a:bodyPr/>
          <a:lstStyle/>
          <a:p>
            <a:r>
              <a:rPr lang="en-US" dirty="0"/>
              <a:t>Density Functional Theory</a:t>
            </a:r>
          </a:p>
        </p:txBody>
      </p:sp>
      <p:sp>
        <p:nvSpPr>
          <p:cNvPr id="3" name="Content Placeholder 2">
            <a:extLst>
              <a:ext uri="{FF2B5EF4-FFF2-40B4-BE49-F238E27FC236}">
                <a16:creationId xmlns:a16="http://schemas.microsoft.com/office/drawing/2014/main" id="{7295116B-9F27-CF46-B599-B45D0D16C7C0}"/>
              </a:ext>
            </a:extLst>
          </p:cNvPr>
          <p:cNvSpPr>
            <a:spLocks noGrp="1"/>
          </p:cNvSpPr>
          <p:nvPr>
            <p:ph idx="1"/>
          </p:nvPr>
        </p:nvSpPr>
        <p:spPr>
          <a:xfrm>
            <a:off x="609600" y="2160495"/>
            <a:ext cx="5365173" cy="3965670"/>
          </a:xfrm>
        </p:spPr>
        <p:txBody>
          <a:bodyPr/>
          <a:lstStyle/>
          <a:p>
            <a:r>
              <a:rPr lang="en-US" dirty="0"/>
              <a:t>DFT is a computational quantum mechanical modelling method used to investigate the electronic structure of many-body systems, in particular atoms, molecules, and the condensed phases</a:t>
            </a:r>
          </a:p>
          <a:p>
            <a:r>
              <a:rPr lang="en-US" dirty="0"/>
              <a:t>DFT is primarily utilized to investigate electronic structure, cohesive energy, elastic constants, phonons, entropies, etc.</a:t>
            </a:r>
          </a:p>
          <a:p>
            <a:endParaRPr lang="en-US" dirty="0"/>
          </a:p>
          <a:p>
            <a:endParaRPr lang="en-US" dirty="0"/>
          </a:p>
        </p:txBody>
      </p:sp>
      <p:sp>
        <p:nvSpPr>
          <p:cNvPr id="4" name="Slide Number Placeholder 3">
            <a:extLst>
              <a:ext uri="{FF2B5EF4-FFF2-40B4-BE49-F238E27FC236}">
                <a16:creationId xmlns:a16="http://schemas.microsoft.com/office/drawing/2014/main" id="{73224534-5D30-F643-839A-918DACCA32AE}"/>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39C5B55E-58A3-D64F-A1A3-1D06A3849ACE}"/>
              </a:ext>
            </a:extLst>
          </p:cNvPr>
          <p:cNvPicPr>
            <a:picLocks noChangeAspect="1"/>
          </p:cNvPicPr>
          <p:nvPr/>
        </p:nvPicPr>
        <p:blipFill>
          <a:blip r:embed="rId2"/>
          <a:stretch>
            <a:fillRect/>
          </a:stretch>
        </p:blipFill>
        <p:spPr>
          <a:xfrm>
            <a:off x="7022130" y="1968501"/>
            <a:ext cx="4226605" cy="2354823"/>
          </a:xfrm>
          <a:prstGeom prst="rect">
            <a:avLst/>
          </a:prstGeom>
        </p:spPr>
      </p:pic>
      <p:pic>
        <p:nvPicPr>
          <p:cNvPr id="6" name="Picture 5">
            <a:extLst>
              <a:ext uri="{FF2B5EF4-FFF2-40B4-BE49-F238E27FC236}">
                <a16:creationId xmlns:a16="http://schemas.microsoft.com/office/drawing/2014/main" id="{9DA8A6E4-9BF8-ED47-AA96-839350F54F5B}"/>
              </a:ext>
            </a:extLst>
          </p:cNvPr>
          <p:cNvPicPr>
            <a:picLocks noChangeAspect="1"/>
          </p:cNvPicPr>
          <p:nvPr/>
        </p:nvPicPr>
        <p:blipFill>
          <a:blip r:embed="rId3"/>
          <a:stretch>
            <a:fillRect/>
          </a:stretch>
        </p:blipFill>
        <p:spPr>
          <a:xfrm>
            <a:off x="7131327" y="4511601"/>
            <a:ext cx="4008210" cy="1760219"/>
          </a:xfrm>
          <a:prstGeom prst="rect">
            <a:avLst/>
          </a:prstGeom>
        </p:spPr>
      </p:pic>
    </p:spTree>
    <p:extLst>
      <p:ext uri="{BB962C8B-B14F-4D97-AF65-F5344CB8AC3E}">
        <p14:creationId xmlns:p14="http://schemas.microsoft.com/office/powerpoint/2010/main" val="3004067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Molecular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600" y="2160495"/>
            <a:ext cx="6248400" cy="3965670"/>
          </a:xfrm>
        </p:spPr>
        <p:txBody>
          <a:bodyPr/>
          <a:lstStyle/>
          <a:p>
            <a:r>
              <a:rPr lang="en-US" dirty="0"/>
              <a:t>MD is a computer simulation method for analyzing the physical movements of atoms and molecules, determined by numerically solving Newton's equations of motion for a system of interacting particles</a:t>
            </a:r>
          </a:p>
          <a:p>
            <a:r>
              <a:rPr lang="en-US" dirty="0"/>
              <a:t>MD is still atomistic, and is often utilized to calculate transport properties, melting temperature, clustering, etc., that are properties just beyond DFT capabilities</a:t>
            </a:r>
          </a:p>
          <a:p>
            <a:endParaRPr lang="en-US" dirty="0"/>
          </a:p>
          <a:p>
            <a:endParaRPr lang="en-US" dirty="0"/>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78582F89-6D67-144D-97A2-A2F24650D868}"/>
              </a:ext>
            </a:extLst>
          </p:cNvPr>
          <p:cNvPicPr>
            <a:picLocks noChangeAspect="1"/>
          </p:cNvPicPr>
          <p:nvPr/>
        </p:nvPicPr>
        <p:blipFill>
          <a:blip r:embed="rId2"/>
          <a:stretch>
            <a:fillRect/>
          </a:stretch>
        </p:blipFill>
        <p:spPr>
          <a:xfrm>
            <a:off x="8219209" y="4252169"/>
            <a:ext cx="3148444" cy="2485614"/>
          </a:xfrm>
          <a:prstGeom prst="rect">
            <a:avLst/>
          </a:prstGeom>
        </p:spPr>
      </p:pic>
      <p:pic>
        <p:nvPicPr>
          <p:cNvPr id="6" name="Picture 5">
            <a:extLst>
              <a:ext uri="{FF2B5EF4-FFF2-40B4-BE49-F238E27FC236}">
                <a16:creationId xmlns:a16="http://schemas.microsoft.com/office/drawing/2014/main" id="{AE4EE2D9-CDFC-2946-9266-30984A31A1A3}"/>
              </a:ext>
            </a:extLst>
          </p:cNvPr>
          <p:cNvPicPr>
            <a:picLocks noChangeAspect="1"/>
          </p:cNvPicPr>
          <p:nvPr/>
        </p:nvPicPr>
        <p:blipFill>
          <a:blip r:embed="rId3"/>
          <a:stretch>
            <a:fillRect/>
          </a:stretch>
        </p:blipFill>
        <p:spPr>
          <a:xfrm>
            <a:off x="8394699" y="1746995"/>
            <a:ext cx="2307935" cy="2325688"/>
          </a:xfrm>
          <a:prstGeom prst="rect">
            <a:avLst/>
          </a:prstGeom>
        </p:spPr>
      </p:pic>
    </p:spTree>
    <p:extLst>
      <p:ext uri="{BB962C8B-B14F-4D97-AF65-F5344CB8AC3E}">
        <p14:creationId xmlns:p14="http://schemas.microsoft.com/office/powerpoint/2010/main" val="1060379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Rate Theory/Cluster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599" y="2160495"/>
            <a:ext cx="5822373" cy="3965670"/>
          </a:xfrm>
        </p:spPr>
        <p:txBody>
          <a:bodyPr>
            <a:normAutofit fontScale="92500" lnSpcReduction="10000"/>
          </a:bodyPr>
          <a:lstStyle/>
          <a:p>
            <a:r>
              <a:rPr lang="en-US" dirty="0"/>
              <a:t>Provides recipes for calculating reaction rates between individual species of the types which are ubiquitous in chemistry and physics</a:t>
            </a:r>
          </a:p>
          <a:p>
            <a:r>
              <a:rPr lang="en-US" dirty="0"/>
              <a:t>Is typically a mean-field approach which uses transition state theory as a tool for describing reactions involving radiation-produced defects</a:t>
            </a:r>
          </a:p>
          <a:p>
            <a:r>
              <a:rPr lang="en-US" dirty="0"/>
              <a:t>Can be utilized to describe clustering, absorption, emission, growth, resolution, etc. to describe microstructural phenomena on an intermediate time scale</a:t>
            </a:r>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a:extLst>
              <a:ext uri="{FF2B5EF4-FFF2-40B4-BE49-F238E27FC236}">
                <a16:creationId xmlns:a16="http://schemas.microsoft.com/office/drawing/2014/main" id="{7481FD1C-5C14-8340-80EC-9DE5A524B7DA}"/>
              </a:ext>
            </a:extLst>
          </p:cNvPr>
          <p:cNvPicPr>
            <a:picLocks noChangeAspect="1"/>
          </p:cNvPicPr>
          <p:nvPr/>
        </p:nvPicPr>
        <p:blipFill>
          <a:blip r:embed="rId2"/>
          <a:stretch>
            <a:fillRect/>
          </a:stretch>
        </p:blipFill>
        <p:spPr>
          <a:xfrm>
            <a:off x="7131934" y="1836200"/>
            <a:ext cx="1499755" cy="614483"/>
          </a:xfrm>
          <a:prstGeom prst="rect">
            <a:avLst/>
          </a:prstGeom>
        </p:spPr>
      </p:pic>
      <p:pic>
        <p:nvPicPr>
          <p:cNvPr id="6" name="Picture 5">
            <a:extLst>
              <a:ext uri="{FF2B5EF4-FFF2-40B4-BE49-F238E27FC236}">
                <a16:creationId xmlns:a16="http://schemas.microsoft.com/office/drawing/2014/main" id="{1BD29C22-D8A4-AC4F-94C3-D48E36B29FFF}"/>
              </a:ext>
            </a:extLst>
          </p:cNvPr>
          <p:cNvPicPr>
            <a:picLocks noChangeAspect="1"/>
          </p:cNvPicPr>
          <p:nvPr/>
        </p:nvPicPr>
        <p:blipFill>
          <a:blip r:embed="rId3"/>
          <a:stretch>
            <a:fillRect/>
          </a:stretch>
        </p:blipFill>
        <p:spPr>
          <a:xfrm>
            <a:off x="8969663" y="1632211"/>
            <a:ext cx="1843810" cy="818472"/>
          </a:xfrm>
          <a:prstGeom prst="rect">
            <a:avLst/>
          </a:prstGeom>
        </p:spPr>
      </p:pic>
      <p:pic>
        <p:nvPicPr>
          <p:cNvPr id="7" name="Picture 6">
            <a:extLst>
              <a:ext uri="{FF2B5EF4-FFF2-40B4-BE49-F238E27FC236}">
                <a16:creationId xmlns:a16="http://schemas.microsoft.com/office/drawing/2014/main" id="{D1E447BD-5A81-FD4F-BD69-B0DB1B55090E}"/>
              </a:ext>
            </a:extLst>
          </p:cNvPr>
          <p:cNvPicPr>
            <a:picLocks noChangeAspect="1"/>
          </p:cNvPicPr>
          <p:nvPr/>
        </p:nvPicPr>
        <p:blipFill>
          <a:blip r:embed="rId4"/>
          <a:stretch>
            <a:fillRect/>
          </a:stretch>
        </p:blipFill>
        <p:spPr>
          <a:xfrm>
            <a:off x="7717404" y="2510055"/>
            <a:ext cx="2504517" cy="1584129"/>
          </a:xfrm>
          <a:prstGeom prst="rect">
            <a:avLst/>
          </a:prstGeom>
        </p:spPr>
      </p:pic>
      <p:pic>
        <p:nvPicPr>
          <p:cNvPr id="8" name="Picture 7">
            <a:extLst>
              <a:ext uri="{FF2B5EF4-FFF2-40B4-BE49-F238E27FC236}">
                <a16:creationId xmlns:a16="http://schemas.microsoft.com/office/drawing/2014/main" id="{344EFEB5-57E1-5D4A-8113-FA722637E539}"/>
              </a:ext>
            </a:extLst>
          </p:cNvPr>
          <p:cNvPicPr>
            <a:picLocks noChangeAspect="1"/>
          </p:cNvPicPr>
          <p:nvPr/>
        </p:nvPicPr>
        <p:blipFill>
          <a:blip r:embed="rId5"/>
          <a:stretch>
            <a:fillRect/>
          </a:stretch>
        </p:blipFill>
        <p:spPr>
          <a:xfrm>
            <a:off x="7131933" y="4037467"/>
            <a:ext cx="3681539" cy="2820533"/>
          </a:xfrm>
          <a:prstGeom prst="rect">
            <a:avLst/>
          </a:prstGeom>
        </p:spPr>
      </p:pic>
    </p:spTree>
    <p:extLst>
      <p:ext uri="{BB962C8B-B14F-4D97-AF65-F5344CB8AC3E}">
        <p14:creationId xmlns:p14="http://schemas.microsoft.com/office/powerpoint/2010/main" val="329118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6517-7A8C-6D44-8A80-103F9AD20C90}"/>
              </a:ext>
            </a:extLst>
          </p:cNvPr>
          <p:cNvSpPr>
            <a:spLocks noGrp="1"/>
          </p:cNvSpPr>
          <p:nvPr>
            <p:ph type="title"/>
          </p:nvPr>
        </p:nvSpPr>
        <p:spPr/>
        <p:txBody>
          <a:bodyPr/>
          <a:lstStyle/>
          <a:p>
            <a:r>
              <a:rPr lang="en-US" dirty="0"/>
              <a:t>MOOSE Project Part 2</a:t>
            </a:r>
          </a:p>
        </p:txBody>
      </p:sp>
      <p:sp>
        <p:nvSpPr>
          <p:cNvPr id="4" name="Slide Number Placeholder 3">
            <a:extLst>
              <a:ext uri="{FF2B5EF4-FFF2-40B4-BE49-F238E27FC236}">
                <a16:creationId xmlns:a16="http://schemas.microsoft.com/office/drawing/2014/main" id="{8AF4B4B8-A41F-4142-861A-4CEFCF7BBA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DD68B926-310D-134B-9DB8-1679F014C89C}"/>
              </a:ext>
            </a:extLst>
          </p:cNvPr>
          <p:cNvGrpSpPr/>
          <p:nvPr/>
        </p:nvGrpSpPr>
        <p:grpSpPr>
          <a:xfrm>
            <a:off x="9117106" y="900114"/>
            <a:ext cx="2008094" cy="5729286"/>
            <a:chOff x="6651811" y="2122956"/>
            <a:chExt cx="4473388" cy="4078940"/>
          </a:xfrm>
        </p:grpSpPr>
        <p:sp>
          <p:nvSpPr>
            <p:cNvPr id="5" name="Rectangle 4">
              <a:extLst>
                <a:ext uri="{FF2B5EF4-FFF2-40B4-BE49-F238E27FC236}">
                  <a16:creationId xmlns:a16="http://schemas.microsoft.com/office/drawing/2014/main" id="{6A14A53C-B601-344D-BB6C-C144C19C902A}"/>
                </a:ext>
              </a:extLst>
            </p:cNvPr>
            <p:cNvSpPr/>
            <p:nvPr/>
          </p:nvSpPr>
          <p:spPr>
            <a:xfrm>
              <a:off x="6651811" y="2122956"/>
              <a:ext cx="2877672" cy="407894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B24263C4-2011-2F4C-9640-AC5B4D2FFF98}"/>
                </a:ext>
              </a:extLst>
            </p:cNvPr>
            <p:cNvSpPr/>
            <p:nvPr/>
          </p:nvSpPr>
          <p:spPr>
            <a:xfrm>
              <a:off x="9529483" y="2122956"/>
              <a:ext cx="797858" cy="407894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E1977BC-41AE-5748-982F-B0B0A7CF4573}"/>
                </a:ext>
              </a:extLst>
            </p:cNvPr>
            <p:cNvSpPr/>
            <p:nvPr/>
          </p:nvSpPr>
          <p:spPr>
            <a:xfrm>
              <a:off x="10327341" y="2122956"/>
              <a:ext cx="797858" cy="407894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a:extLst>
              <a:ext uri="{FF2B5EF4-FFF2-40B4-BE49-F238E27FC236}">
                <a16:creationId xmlns:a16="http://schemas.microsoft.com/office/drawing/2014/main" id="{B4CE7341-0281-C44A-9030-313AEB440CB7}"/>
              </a:ext>
            </a:extLst>
          </p:cNvPr>
          <p:cNvCxnSpPr>
            <a:cxnSpLocks/>
          </p:cNvCxnSpPr>
          <p:nvPr/>
        </p:nvCxnSpPr>
        <p:spPr>
          <a:xfrm>
            <a:off x="9085730" y="775550"/>
            <a:ext cx="132315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91A5C7E-91BA-4440-B271-E3AF08120135}"/>
              </a:ext>
            </a:extLst>
          </p:cNvPr>
          <p:cNvCxnSpPr>
            <a:cxnSpLocks/>
          </p:cNvCxnSpPr>
          <p:nvPr/>
        </p:nvCxnSpPr>
        <p:spPr>
          <a:xfrm>
            <a:off x="10408887" y="787825"/>
            <a:ext cx="34698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7AD19DE-FBC8-8A45-B373-70FA74B6224B}"/>
              </a:ext>
            </a:extLst>
          </p:cNvPr>
          <p:cNvCxnSpPr>
            <a:cxnSpLocks/>
          </p:cNvCxnSpPr>
          <p:nvPr/>
        </p:nvCxnSpPr>
        <p:spPr>
          <a:xfrm>
            <a:off x="10784542" y="787825"/>
            <a:ext cx="355031"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8F40A3F-E5AC-AA42-BFC3-19A6A409A2EB}"/>
              </a:ext>
            </a:extLst>
          </p:cNvPr>
          <p:cNvCxnSpPr>
            <a:cxnSpLocks/>
          </p:cNvCxnSpPr>
          <p:nvPr/>
        </p:nvCxnSpPr>
        <p:spPr>
          <a:xfrm flipV="1">
            <a:off x="8951500" y="900114"/>
            <a:ext cx="0" cy="57292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FC4C34D-9F6B-3A44-A4E8-FDD2910214C5}"/>
              </a:ext>
            </a:extLst>
          </p:cNvPr>
          <p:cNvSpPr txBox="1"/>
          <p:nvPr/>
        </p:nvSpPr>
        <p:spPr>
          <a:xfrm>
            <a:off x="667872" y="1968501"/>
            <a:ext cx="7726433" cy="39703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Fuel pin dimensions listed – 2D RZ</a:t>
            </a:r>
          </a:p>
          <a:p>
            <a:pPr marL="285750" lvl="0" indent="-285750">
              <a:buFont typeface="Arial" panose="020B0604020202020204" pitchFamily="34" charset="0"/>
              <a:buChar char="•"/>
              <a:defRPr/>
            </a:pPr>
            <a:r>
              <a:rPr lang="en-US" dirty="0">
                <a:solidFill>
                  <a:prstClr val="black"/>
                </a:solidFill>
              </a:rPr>
              <a:t>Assume reasonable values for thermal conductivities, constant </a:t>
            </a:r>
          </a:p>
          <a:p>
            <a:pPr marL="285750" lvl="0" indent="-285750">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Utilize axial T</a:t>
            </a:r>
            <a:r>
              <a:rPr lang="en-US" baseline="-25000" dirty="0">
                <a:solidFill>
                  <a:prstClr val="black"/>
                </a:solidFill>
                <a:latin typeface="Calibri"/>
              </a:rPr>
              <a:t>c</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ool</a:t>
            </a:r>
            <a:r>
              <a:rPr kumimoji="0" lang="en-US" sz="1800" b="0" i="0" u="none" strike="noStrike" kern="1200" cap="none" spc="0" normalizeH="0" noProof="0" dirty="0">
                <a:ln>
                  <a:noFill/>
                </a:ln>
                <a:solidFill>
                  <a:prstClr val="black"/>
                </a:solidFill>
                <a:effectLst/>
                <a:uLnTx/>
                <a:uFillTx/>
                <a:latin typeface="Calibri"/>
                <a:ea typeface="+mn-ea"/>
                <a:cs typeface="+mn-cs"/>
              </a:rPr>
              <a:t>, with </a:t>
            </a:r>
            <a:r>
              <a:rPr kumimoji="0" lang="en-US" sz="1800" b="0" i="0" u="none" strike="noStrike" kern="1200" cap="none" spc="0" normalizeH="0" noProof="0" dirty="0" err="1">
                <a:ln>
                  <a:noFill/>
                </a:ln>
                <a:solidFill>
                  <a:prstClr val="black"/>
                </a:solidFill>
                <a:effectLst/>
                <a:uLnTx/>
                <a:uFillTx/>
                <a:latin typeface="Calibri"/>
                <a:ea typeface="+mn-ea"/>
                <a:cs typeface="+mn-cs"/>
              </a:rPr>
              <a:t>T</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cool</a:t>
            </a:r>
            <a:r>
              <a:rPr kumimoji="0" lang="en-US" sz="1800" b="0" i="0" u="none" strike="noStrike" kern="1200" cap="none" spc="0" normalizeH="0" baseline="30000" noProof="0" dirty="0" err="1">
                <a:ln>
                  <a:noFill/>
                </a:ln>
                <a:solidFill>
                  <a:prstClr val="black"/>
                </a:solidFill>
                <a:effectLst/>
                <a:uLnTx/>
                <a:uFillTx/>
                <a:latin typeface="Calibri"/>
                <a:ea typeface="+mn-ea"/>
                <a:cs typeface="+mn-cs"/>
              </a:rPr>
              <a:t>in</a:t>
            </a:r>
            <a:r>
              <a:rPr kumimoji="0" lang="en-US" sz="1800" b="0" i="0" u="none" strike="noStrike" kern="1200" cap="none" spc="0" normalizeH="0" noProof="0" dirty="0">
                <a:ln>
                  <a:noFill/>
                </a:ln>
                <a:solidFill>
                  <a:prstClr val="black"/>
                </a:solidFill>
                <a:effectLst/>
                <a:uLnTx/>
                <a:uFillTx/>
                <a:latin typeface="Calibri"/>
                <a:ea typeface="+mn-ea"/>
                <a:cs typeface="+mn-cs"/>
              </a:rPr>
              <a:t>= 400 K, reasonable flow rate, heat capacity, etc.</a:t>
            </a:r>
          </a:p>
          <a:p>
            <a:pPr marL="285750" lvl="0" indent="-285750">
              <a:buFont typeface="Arial" panose="020B0604020202020204" pitchFamily="34" charset="0"/>
              <a:buChar char="•"/>
              <a:defRPr/>
            </a:pPr>
            <a:r>
              <a:rPr lang="en-US" dirty="0">
                <a:solidFill>
                  <a:prstClr val="black"/>
                </a:solidFill>
                <a:latin typeface="Calibri"/>
              </a:rPr>
              <a:t>Utilize axial LHR, with LHR</a:t>
            </a:r>
            <a:r>
              <a:rPr lang="en-US" baseline="30000" dirty="0">
                <a:solidFill>
                  <a:prstClr val="black"/>
                </a:solidFill>
                <a:latin typeface="Calibri"/>
              </a:rPr>
              <a:t>0</a:t>
            </a:r>
            <a:r>
              <a:rPr lang="en-US" dirty="0">
                <a:solidFill>
                  <a:prstClr val="black"/>
                </a:solidFill>
                <a:latin typeface="Calibri"/>
              </a:rPr>
              <a:t>=150 W/cm</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Solve temperature profile for: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 z=0.25, z=0.5, z=1</a:t>
            </a:r>
            <a:endParaRPr kumimoji="0" lang="en-US" sz="1800" b="0" i="0" u="none" strike="noStrike" kern="1200" cap="none" spc="0" normalizeH="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Solve for centerline temperature vs time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Transient: Volumetric/Areal heating rate</a:t>
            </a:r>
            <a:endParaRPr lang="en-US" dirty="0">
              <a:solidFill>
                <a:prstClr val="black"/>
              </a:solidFill>
              <a:latin typeface="Calibri"/>
            </a:endParaRPr>
          </a:p>
          <a:p>
            <a:pPr lvl="2">
              <a:defRPr/>
            </a:pPr>
            <a:r>
              <a:rPr lang="en-US" dirty="0">
                <a:solidFill>
                  <a:prstClr val="black"/>
                </a:solidFill>
              </a:rPr>
              <a:t>LHR</a:t>
            </a:r>
            <a:r>
              <a:rPr lang="en-US" baseline="30000" dirty="0">
                <a:solidFill>
                  <a:prstClr val="black"/>
                </a:solidFill>
              </a:rPr>
              <a:t>0</a:t>
            </a:r>
            <a:r>
              <a:rPr lang="en-US" dirty="0">
                <a:solidFill>
                  <a:prstClr val="black"/>
                </a:solidFill>
              </a:rPr>
              <a:t>(t) = LHR</a:t>
            </a:r>
            <a:r>
              <a:rPr lang="en-US" baseline="30000" dirty="0">
                <a:solidFill>
                  <a:prstClr val="black"/>
                </a:solidFill>
              </a:rPr>
              <a:t>0</a:t>
            </a:r>
            <a:r>
              <a:rPr lang="en-US" dirty="0">
                <a:solidFill>
                  <a:prstClr val="black"/>
                </a:solidFill>
              </a:rPr>
              <a:t>*(1-EXP(-0.1*time))+50 </a:t>
            </a:r>
            <a:r>
              <a:rPr kumimoji="0" lang="en-US" b="0" i="0" u="none" strike="noStrike" kern="1200" cap="none" spc="0" normalizeH="0" baseline="0" noProof="0" dirty="0">
                <a:ln>
                  <a:noFill/>
                </a:ln>
                <a:solidFill>
                  <a:prstClr val="black"/>
                </a:solidFill>
                <a:effectLst/>
                <a:uLnTx/>
                <a:uFillTx/>
                <a:latin typeface="Calibri"/>
                <a:ea typeface="+mn-ea"/>
                <a:cs typeface="+mn-cs"/>
              </a:rPr>
              <a:t>for up to t=100</a:t>
            </a:r>
          </a:p>
          <a:p>
            <a:pPr marL="742950" lvl="1" indent="-285750">
              <a:buFont typeface="Arial" panose="020B0604020202020204" pitchFamily="34" charset="0"/>
              <a:buChar char="•"/>
              <a:defRPr/>
            </a:pPr>
            <a:r>
              <a:rPr lang="en-US" dirty="0">
                <a:solidFill>
                  <a:prstClr val="black"/>
                </a:solidFill>
              </a:rPr>
              <a:t>@ z=0.25, z=0.5, z=1</a:t>
            </a:r>
            <a:endParaRPr lang="en-US" dirty="0">
              <a:solidFill>
                <a:prstClr val="black"/>
              </a:solidFill>
              <a:latin typeface="Calibri"/>
            </a:endParaRPr>
          </a:p>
          <a:p>
            <a:pPr marL="285750" indent="-285750">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a:ea typeface="+mn-ea"/>
                <a:cs typeface="+mn-cs"/>
              </a:rPr>
              <a:t>Find location of peak centerline temperature at steady-state and at t=100 in transient</a:t>
            </a:r>
          </a:p>
        </p:txBody>
      </p:sp>
      <p:sp>
        <p:nvSpPr>
          <p:cNvPr id="17" name="TextBox 16">
            <a:extLst>
              <a:ext uri="{FF2B5EF4-FFF2-40B4-BE49-F238E27FC236}">
                <a16:creationId xmlns:a16="http://schemas.microsoft.com/office/drawing/2014/main" id="{BF1AC033-6409-0C4A-AA93-30785D045B24}"/>
              </a:ext>
            </a:extLst>
          </p:cNvPr>
          <p:cNvSpPr txBox="1"/>
          <p:nvPr/>
        </p:nvSpPr>
        <p:spPr>
          <a:xfrm>
            <a:off x="8947425" y="3793094"/>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Fuel</a:t>
            </a:r>
          </a:p>
        </p:txBody>
      </p:sp>
      <p:sp>
        <p:nvSpPr>
          <p:cNvPr id="18" name="TextBox 17">
            <a:extLst>
              <a:ext uri="{FF2B5EF4-FFF2-40B4-BE49-F238E27FC236}">
                <a16:creationId xmlns:a16="http://schemas.microsoft.com/office/drawing/2014/main" id="{140AB814-5772-5A48-AA51-C140D737CD00}"/>
              </a:ext>
            </a:extLst>
          </p:cNvPr>
          <p:cNvSpPr txBox="1"/>
          <p:nvPr/>
        </p:nvSpPr>
        <p:spPr>
          <a:xfrm rot="16200000">
            <a:off x="9721334" y="3852362"/>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Gap</a:t>
            </a:r>
          </a:p>
        </p:txBody>
      </p:sp>
      <p:sp>
        <p:nvSpPr>
          <p:cNvPr id="19" name="TextBox 18">
            <a:extLst>
              <a:ext uri="{FF2B5EF4-FFF2-40B4-BE49-F238E27FC236}">
                <a16:creationId xmlns:a16="http://schemas.microsoft.com/office/drawing/2014/main" id="{5120E950-52CE-184A-96FC-2D43E51B266F}"/>
              </a:ext>
            </a:extLst>
          </p:cNvPr>
          <p:cNvSpPr txBox="1"/>
          <p:nvPr/>
        </p:nvSpPr>
        <p:spPr>
          <a:xfrm rot="16200000">
            <a:off x="10134637" y="3893485"/>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Cladding</a:t>
            </a:r>
          </a:p>
        </p:txBody>
      </p:sp>
      <p:sp>
        <p:nvSpPr>
          <p:cNvPr id="20" name="TextBox 19">
            <a:extLst>
              <a:ext uri="{FF2B5EF4-FFF2-40B4-BE49-F238E27FC236}">
                <a16:creationId xmlns:a16="http://schemas.microsoft.com/office/drawing/2014/main" id="{500D7D2B-ACB3-E84C-8015-B6D0EFA467D3}"/>
              </a:ext>
            </a:extLst>
          </p:cNvPr>
          <p:cNvSpPr txBox="1"/>
          <p:nvPr/>
        </p:nvSpPr>
        <p:spPr>
          <a:xfrm>
            <a:off x="8957514" y="451111"/>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0.5 cm</a:t>
            </a:r>
          </a:p>
        </p:txBody>
      </p:sp>
      <p:sp>
        <p:nvSpPr>
          <p:cNvPr id="21" name="TextBox 20">
            <a:extLst>
              <a:ext uri="{FF2B5EF4-FFF2-40B4-BE49-F238E27FC236}">
                <a16:creationId xmlns:a16="http://schemas.microsoft.com/office/drawing/2014/main" id="{B5933A57-5260-6845-8485-AD035242A637}"/>
              </a:ext>
            </a:extLst>
          </p:cNvPr>
          <p:cNvSpPr txBox="1"/>
          <p:nvPr/>
        </p:nvSpPr>
        <p:spPr>
          <a:xfrm>
            <a:off x="9906000" y="841494"/>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0.002 cm</a:t>
            </a:r>
          </a:p>
        </p:txBody>
      </p:sp>
      <p:sp>
        <p:nvSpPr>
          <p:cNvPr id="22" name="TextBox 21">
            <a:extLst>
              <a:ext uri="{FF2B5EF4-FFF2-40B4-BE49-F238E27FC236}">
                <a16:creationId xmlns:a16="http://schemas.microsoft.com/office/drawing/2014/main" id="{94BB60B0-6BC9-B948-BD66-42B123FD7F61}"/>
              </a:ext>
            </a:extLst>
          </p:cNvPr>
          <p:cNvSpPr txBox="1"/>
          <p:nvPr/>
        </p:nvSpPr>
        <p:spPr>
          <a:xfrm>
            <a:off x="10304310" y="426465"/>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cm</a:t>
            </a:r>
          </a:p>
        </p:txBody>
      </p:sp>
      <p:sp>
        <p:nvSpPr>
          <p:cNvPr id="23" name="TextBox 22">
            <a:extLst>
              <a:ext uri="{FF2B5EF4-FFF2-40B4-BE49-F238E27FC236}">
                <a16:creationId xmlns:a16="http://schemas.microsoft.com/office/drawing/2014/main" id="{9585D5CD-26F8-1C40-B55C-D9B4F132CE15}"/>
              </a:ext>
            </a:extLst>
          </p:cNvPr>
          <p:cNvSpPr txBox="1"/>
          <p:nvPr/>
        </p:nvSpPr>
        <p:spPr>
          <a:xfrm rot="16200000">
            <a:off x="7761900" y="3608428"/>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 m</a:t>
            </a:r>
          </a:p>
        </p:txBody>
      </p:sp>
      <p:pic>
        <p:nvPicPr>
          <p:cNvPr id="24" name="Picture 23">
            <a:extLst>
              <a:ext uri="{FF2B5EF4-FFF2-40B4-BE49-F238E27FC236}">
                <a16:creationId xmlns:a16="http://schemas.microsoft.com/office/drawing/2014/main" id="{2F8585A1-6516-A74B-9FE1-6D94F06B1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1884" y="3150985"/>
            <a:ext cx="2661319" cy="426011"/>
          </a:xfrm>
          <a:prstGeom prst="rect">
            <a:avLst/>
          </a:prstGeom>
        </p:spPr>
      </p:pic>
      <p:pic>
        <p:nvPicPr>
          <p:cNvPr id="25" name="Picture 24">
            <a:extLst>
              <a:ext uri="{FF2B5EF4-FFF2-40B4-BE49-F238E27FC236}">
                <a16:creationId xmlns:a16="http://schemas.microsoft.com/office/drawing/2014/main" id="{A3DE7B07-BBAE-8440-91A5-47C0DF19FC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52824" y="3063920"/>
            <a:ext cx="3048468" cy="500827"/>
          </a:xfrm>
          <a:prstGeom prst="rect">
            <a:avLst/>
          </a:prstGeom>
        </p:spPr>
      </p:pic>
    </p:spTree>
    <p:extLst>
      <p:ext uri="{BB962C8B-B14F-4D97-AF65-F5344CB8AC3E}">
        <p14:creationId xmlns:p14="http://schemas.microsoft.com/office/powerpoint/2010/main" val="2003456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CF85-96F9-9F4A-9DEF-B49D4FA6E397}"/>
              </a:ext>
            </a:extLst>
          </p:cNvPr>
          <p:cNvSpPr>
            <a:spLocks noGrp="1"/>
          </p:cNvSpPr>
          <p:nvPr>
            <p:ph type="title"/>
          </p:nvPr>
        </p:nvSpPr>
        <p:spPr/>
        <p:txBody>
          <a:bodyPr/>
          <a:lstStyle/>
          <a:p>
            <a:r>
              <a:rPr lang="en-US" dirty="0"/>
              <a:t>Phase-Field</a:t>
            </a:r>
          </a:p>
        </p:txBody>
      </p:sp>
      <p:sp>
        <p:nvSpPr>
          <p:cNvPr id="3" name="Content Placeholder 2">
            <a:extLst>
              <a:ext uri="{FF2B5EF4-FFF2-40B4-BE49-F238E27FC236}">
                <a16:creationId xmlns:a16="http://schemas.microsoft.com/office/drawing/2014/main" id="{910EAE33-0621-7541-B475-0CDCDF2ADA94}"/>
              </a:ext>
            </a:extLst>
          </p:cNvPr>
          <p:cNvSpPr>
            <a:spLocks noGrp="1"/>
          </p:cNvSpPr>
          <p:nvPr>
            <p:ph idx="1"/>
          </p:nvPr>
        </p:nvSpPr>
        <p:spPr>
          <a:xfrm>
            <a:off x="609600" y="1968501"/>
            <a:ext cx="6705600" cy="4157664"/>
          </a:xfrm>
        </p:spPr>
        <p:txBody>
          <a:bodyPr>
            <a:normAutofit fontScale="92500" lnSpcReduction="10000"/>
          </a:bodyPr>
          <a:lstStyle/>
          <a:p>
            <a:r>
              <a:rPr lang="en-US" dirty="0"/>
              <a:t>PF is mathematical model for solving interfacial problems that substitutes boundary conditions at the interface by a partial differential equation for the evolution of an auxiliary field (the phase field) that takes the role of an order parameter</a:t>
            </a:r>
          </a:p>
          <a:p>
            <a:r>
              <a:rPr lang="en-US" dirty="0"/>
              <a:t>The order parameter takes two distinct values (for instance 1 and 0) in each of the phases, with a smooth change between both values in the zone around the interface, which is then diffuse with a finite width</a:t>
            </a:r>
          </a:p>
          <a:p>
            <a:r>
              <a:rPr lang="en-US" dirty="0"/>
              <a:t>PF is commonly used for grain growth, phase separation, bubble coalescence, recrystallization, etc.</a:t>
            </a:r>
          </a:p>
          <a:p>
            <a:endParaRPr lang="en-US" dirty="0"/>
          </a:p>
        </p:txBody>
      </p:sp>
      <p:sp>
        <p:nvSpPr>
          <p:cNvPr id="4" name="Slide Number Placeholder 3">
            <a:extLst>
              <a:ext uri="{FF2B5EF4-FFF2-40B4-BE49-F238E27FC236}">
                <a16:creationId xmlns:a16="http://schemas.microsoft.com/office/drawing/2014/main" id="{83FA5512-37BF-F34A-81A2-EBBF498B82DD}"/>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6" name="Picture 5">
            <a:extLst>
              <a:ext uri="{FF2B5EF4-FFF2-40B4-BE49-F238E27FC236}">
                <a16:creationId xmlns:a16="http://schemas.microsoft.com/office/drawing/2014/main" id="{D5198332-227B-D649-AF11-F1D100CE3722}"/>
              </a:ext>
            </a:extLst>
          </p:cNvPr>
          <p:cNvPicPr>
            <a:picLocks noChangeAspect="1"/>
          </p:cNvPicPr>
          <p:nvPr/>
        </p:nvPicPr>
        <p:blipFill>
          <a:blip r:embed="rId2"/>
          <a:stretch>
            <a:fillRect/>
          </a:stretch>
        </p:blipFill>
        <p:spPr>
          <a:xfrm>
            <a:off x="8327403" y="1548607"/>
            <a:ext cx="2830124" cy="2607757"/>
          </a:xfrm>
          <a:prstGeom prst="rect">
            <a:avLst/>
          </a:prstGeom>
        </p:spPr>
      </p:pic>
      <p:pic>
        <p:nvPicPr>
          <p:cNvPr id="7" name="Picture 6">
            <a:extLst>
              <a:ext uri="{FF2B5EF4-FFF2-40B4-BE49-F238E27FC236}">
                <a16:creationId xmlns:a16="http://schemas.microsoft.com/office/drawing/2014/main" id="{317711A9-4EC8-B24F-8819-34A0C7F10A24}"/>
              </a:ext>
            </a:extLst>
          </p:cNvPr>
          <p:cNvPicPr>
            <a:picLocks noChangeAspect="1"/>
          </p:cNvPicPr>
          <p:nvPr/>
        </p:nvPicPr>
        <p:blipFill rotWithShape="1">
          <a:blip r:embed="rId3"/>
          <a:srcRect l="19716" t="5909" r="16874" b="9318"/>
          <a:stretch/>
        </p:blipFill>
        <p:spPr>
          <a:xfrm>
            <a:off x="8327403" y="4272396"/>
            <a:ext cx="2364069" cy="2370425"/>
          </a:xfrm>
          <a:prstGeom prst="rect">
            <a:avLst/>
          </a:prstGeom>
        </p:spPr>
      </p:pic>
    </p:spTree>
    <p:extLst>
      <p:ext uri="{BB962C8B-B14F-4D97-AF65-F5344CB8AC3E}">
        <p14:creationId xmlns:p14="http://schemas.microsoft.com/office/powerpoint/2010/main" val="682812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Limiting phenomena</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307013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4F59-8EC9-F24B-B686-893A7A33EFAA}"/>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1BBBC707-027A-324A-9260-1EA31A3222BA}"/>
              </a:ext>
            </a:extLst>
          </p:cNvPr>
          <p:cNvSpPr>
            <a:spLocks noGrp="1"/>
          </p:cNvSpPr>
          <p:nvPr>
            <p:ph idx="1"/>
          </p:nvPr>
        </p:nvSpPr>
        <p:spPr/>
        <p:txBody>
          <a:bodyPr/>
          <a:lstStyle/>
          <a:p>
            <a:r>
              <a:rPr lang="en-US" sz="2000" dirty="0"/>
              <a:t>Concerning limiting phenomena, some criteria have been established for the UO2 and MOX fuel designs</a:t>
            </a:r>
          </a:p>
          <a:p>
            <a:r>
              <a:rPr lang="en-US" sz="2000" dirty="0"/>
              <a:t>Engineering must demonstrate that all relevant parameters fulfill those criteria at any time from the loading of the fuel to reprocessing, or during long-term storage</a:t>
            </a:r>
          </a:p>
          <a:p>
            <a:r>
              <a:rPr lang="en-US" sz="2000" dirty="0"/>
              <a:t>The key performance limiting phenomena are Pellet-clad mechanical interaction; Cladding elongation and assembly bow; Cladding oxidation and hydrogen pickup; Cladding wear; Power to melt; Fuel rod internal pressure; Departure from nucleate boiling; Normal operation limits</a:t>
            </a:r>
          </a:p>
          <a:p>
            <a:endParaRPr lang="en-US" sz="2000" dirty="0"/>
          </a:p>
        </p:txBody>
      </p:sp>
      <p:sp>
        <p:nvSpPr>
          <p:cNvPr id="4" name="Slide Number Placeholder 3">
            <a:extLst>
              <a:ext uri="{FF2B5EF4-FFF2-40B4-BE49-F238E27FC236}">
                <a16:creationId xmlns:a16="http://schemas.microsoft.com/office/drawing/2014/main" id="{33FFED72-2010-164D-BDF9-2E2B57CD8882}"/>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162526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DF0D-DB2F-514A-B72B-B38EF3C2C19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B4DEE915-B4F7-1845-86C3-7A16CFD6DEF0}"/>
              </a:ext>
            </a:extLst>
          </p:cNvPr>
          <p:cNvSpPr>
            <a:spLocks noGrp="1"/>
          </p:cNvSpPr>
          <p:nvPr>
            <p:ph idx="1"/>
          </p:nvPr>
        </p:nvSpPr>
        <p:spPr/>
        <p:txBody>
          <a:bodyPr/>
          <a:lstStyle/>
          <a:p>
            <a:r>
              <a:rPr lang="en-US" sz="2000" dirty="0"/>
              <a:t>PCMI</a:t>
            </a:r>
          </a:p>
          <a:p>
            <a:r>
              <a:rPr lang="en-US" sz="2000" dirty="0"/>
              <a:t>PCMI is a complex process with a maximum risk for failure when the fuel pellet to cladding gap closes firmly and the reactivity of the fuel is still high</a:t>
            </a:r>
          </a:p>
          <a:p>
            <a:r>
              <a:rPr lang="en-US" sz="2000" dirty="0"/>
              <a:t>The risk is enhanced by pellet fragments inducing a local shear strain on the cladding, and by the chemical interaction kinetic at the interface</a:t>
            </a:r>
          </a:p>
          <a:p>
            <a:r>
              <a:rPr lang="en-US" sz="2000" dirty="0"/>
              <a:t>In order to prevent SCC, the cladding hoop stress calculated for normal operation and transients is limited</a:t>
            </a:r>
          </a:p>
          <a:p>
            <a:r>
              <a:rPr lang="en-US" sz="2000" dirty="0"/>
              <a:t>The extent of the total permanent hoop strain is limited during the whole lifetime of the fuel rods, typically to 1%</a:t>
            </a:r>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2444743E-315B-9341-978C-27CF805608F9}"/>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132772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2E93-2F2C-D943-B574-B8F853919CA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DAFD5F6C-95C0-1841-823E-3A3E067D6F52}"/>
              </a:ext>
            </a:extLst>
          </p:cNvPr>
          <p:cNvSpPr>
            <a:spLocks noGrp="1"/>
          </p:cNvSpPr>
          <p:nvPr>
            <p:ph idx="1"/>
          </p:nvPr>
        </p:nvSpPr>
        <p:spPr/>
        <p:txBody>
          <a:bodyPr/>
          <a:lstStyle/>
          <a:p>
            <a:r>
              <a:rPr lang="en-US" sz="2000" dirty="0"/>
              <a:t>Cladding elongation and assembly bow</a:t>
            </a:r>
          </a:p>
          <a:p>
            <a:r>
              <a:rPr lang="en-US" sz="2000" dirty="0"/>
              <a:t>During irradiation, the anisotropic character of the cladding material and the preferential migration of vacancies and interstitials in specific lattice planes drive an overall cladding axial growth, activated by the fast neutron flux</a:t>
            </a:r>
          </a:p>
          <a:p>
            <a:r>
              <a:rPr lang="en-US" sz="2000" dirty="0"/>
              <a:t>When contact is established between the pellet and the cladding, pellet axial elongation causes an additional axial cladding strain</a:t>
            </a:r>
          </a:p>
          <a:p>
            <a:r>
              <a:rPr lang="en-US" sz="2000" dirty="0"/>
              <a:t>This can lead to fuel rod bow with pitch reduction between the rods, reducing thermal margins</a:t>
            </a:r>
          </a:p>
          <a:p>
            <a:r>
              <a:rPr lang="en-US" sz="2000" dirty="0"/>
              <a:t>Differential elongation of guide tubes in a PWR assembly can lead to an overall assembly bow</a:t>
            </a:r>
          </a:p>
          <a:p>
            <a:endParaRPr lang="en-US" sz="2000" dirty="0"/>
          </a:p>
          <a:p>
            <a:endParaRPr lang="en-US" sz="2000" dirty="0"/>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E06E5C1D-C6AB-7244-BED5-F5845E129B4F}"/>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2736685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oxidation and hydrogen pickup</a:t>
            </a:r>
          </a:p>
          <a:p>
            <a:r>
              <a:rPr lang="en-US" sz="2000" dirty="0"/>
              <a:t>For the ZrO2 formation at the cladding waterside surface, a typical criterion is related to the ASTM criterion of a maximum cladding wall thickness reduction of 10%, which corresponds to an oxide thickness of the order of 100 microns</a:t>
            </a:r>
          </a:p>
          <a:p>
            <a:r>
              <a:rPr lang="en-US" sz="2000" dirty="0"/>
              <a:t>When the hydrogen concentration in the cladding exceeds the solubility limit, 70–100 ppm by weight at operating temperatures, zirconium hydrides will form</a:t>
            </a:r>
          </a:p>
          <a:p>
            <a:r>
              <a:rPr lang="en-US" sz="2000" dirty="0"/>
              <a:t>The impact of hydrides on key mechanical properties depends strongly on hydride distribution and orientation</a:t>
            </a:r>
          </a:p>
          <a:p>
            <a:r>
              <a:rPr lang="en-US" sz="2000" dirty="0"/>
              <a:t>Oxidation and hydrogen pickup are increasingly important at higher exposures, as the dependence on burnup is nonlinear</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233681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wear</a:t>
            </a:r>
          </a:p>
          <a:p>
            <a:r>
              <a:rPr lang="en-US" sz="2000" dirty="0"/>
              <a:t>The criterion for cladding wear at the contact points between grid spring/dimples and the fuel rod is often also related to the ASTM criterion of a maximum cladding wall thickness reduction of 10%</a:t>
            </a:r>
          </a:p>
          <a:p>
            <a:r>
              <a:rPr lang="en-US" sz="2000" dirty="0"/>
              <a:t>More wear is technically acceptable, as evidenced from operational experience</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1060907922"/>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14791</TotalTime>
  <Words>2577</Words>
  <Application>Microsoft Macintosh PowerPoint</Application>
  <PresentationFormat>Widescreen</PresentationFormat>
  <Paragraphs>276</Paragraphs>
  <Slides>32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NCStateU-horizontal-left-logo</vt:lpstr>
      <vt:lpstr>Nuclear Fuel Performance</vt:lpstr>
      <vt:lpstr>Last time</vt:lpstr>
      <vt:lpstr>MOOSE Project Part 2</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Summary</vt:lpstr>
      <vt:lpstr>water chemistry</vt:lpstr>
      <vt:lpstr>Water Chemistry</vt:lpstr>
      <vt:lpstr>PWR Water Chemistry</vt:lpstr>
      <vt:lpstr>CRUD</vt:lpstr>
      <vt:lpstr>PWR Water Chemistry</vt:lpstr>
      <vt:lpstr>Radiation Control</vt:lpstr>
      <vt:lpstr>PWR Water Chemistry</vt:lpstr>
      <vt:lpstr>Summary</vt:lpstr>
      <vt:lpstr>Mechanistic Fuel Performance Modeling</vt:lpstr>
      <vt:lpstr>Going beyond burnup…</vt:lpstr>
      <vt:lpstr>Microstructure/Mechanistic/Multiscale</vt:lpstr>
      <vt:lpstr>Multiscale Modeling</vt:lpstr>
      <vt:lpstr>Density Functional Theory</vt:lpstr>
      <vt:lpstr>Molecular Dynamics</vt:lpstr>
      <vt:lpstr>Rate Theory/Cluster Dynamics</vt:lpstr>
      <vt:lpstr>Phase-Field</vt:lpstr>
      <vt:lpstr>Microstructure-based fuel performance modeling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132</cp:revision>
  <dcterms:created xsi:type="dcterms:W3CDTF">2020-02-19T20:03:05Z</dcterms:created>
  <dcterms:modified xsi:type="dcterms:W3CDTF">2022-04-12T12:00:34Z</dcterms:modified>
</cp:coreProperties>
</file>